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0"/>
  </p:notesMasterIdLst>
  <p:sldIdLst>
    <p:sldId id="256" r:id="rId2"/>
    <p:sldId id="267" r:id="rId3"/>
    <p:sldId id="268" r:id="rId4"/>
    <p:sldId id="269" r:id="rId5"/>
    <p:sldId id="271" r:id="rId6"/>
    <p:sldId id="270" r:id="rId7"/>
    <p:sldId id="272" r:id="rId8"/>
    <p:sldId id="273" r:id="rId9"/>
    <p:sldId id="274" r:id="rId10"/>
    <p:sldId id="276" r:id="rId11"/>
    <p:sldId id="277" r:id="rId12"/>
    <p:sldId id="278" r:id="rId13"/>
    <p:sldId id="279" r:id="rId14"/>
    <p:sldId id="280" r:id="rId15"/>
    <p:sldId id="288" r:id="rId16"/>
    <p:sldId id="289" r:id="rId17"/>
    <p:sldId id="302" r:id="rId18"/>
    <p:sldId id="304" r:id="rId19"/>
    <p:sldId id="290" r:id="rId20"/>
    <p:sldId id="305" r:id="rId21"/>
    <p:sldId id="291" r:id="rId22"/>
    <p:sldId id="292" r:id="rId23"/>
    <p:sldId id="293" r:id="rId24"/>
    <p:sldId id="294" r:id="rId25"/>
    <p:sldId id="295" r:id="rId26"/>
    <p:sldId id="296" r:id="rId27"/>
    <p:sldId id="297" r:id="rId28"/>
    <p:sldId id="298" r:id="rId29"/>
    <p:sldId id="299" r:id="rId30"/>
    <p:sldId id="300" r:id="rId31"/>
    <p:sldId id="306" r:id="rId32"/>
    <p:sldId id="311" r:id="rId33"/>
    <p:sldId id="312" r:id="rId34"/>
    <p:sldId id="307" r:id="rId35"/>
    <p:sldId id="313" r:id="rId36"/>
    <p:sldId id="314" r:id="rId37"/>
    <p:sldId id="301" r:id="rId38"/>
    <p:sldId id="266" r:id="rId39"/>
  </p:sldIdLst>
  <p:sldSz cx="17556163" cy="9875838"/>
  <p:notesSz cx="9875838" cy="17556163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8C4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699" autoAdjust="0"/>
    <p:restoredTop sz="97380" autoAdjust="0"/>
  </p:normalViewPr>
  <p:slideViewPr>
    <p:cSldViewPr snapToGrid="0" snapToObjects="1">
      <p:cViewPr varScale="1">
        <p:scale>
          <a:sx n="77" d="100"/>
          <a:sy n="77" d="100"/>
        </p:scale>
        <p:origin x="39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049926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7243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1654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2088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0464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6726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9601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3611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58772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5338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7883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34166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83425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42193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18947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55250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14004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38830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87524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94399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45797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5939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49116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00130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09156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45787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53546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82826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11143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7967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1438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8847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9727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5299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1462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6555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F1A83-D204-420E-ADB6-B9A422313D2C}" type="datetimeFigureOut">
              <a:rPr lang="ko-KR" altLang="en-US" smtClean="0"/>
              <a:pPr/>
              <a:t>2024-01-25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649414-17E8-4806-9048-C6BBF2328D0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30314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JPG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JPG"/><Relationship Id="rId4" Type="http://schemas.openxmlformats.org/officeDocument/2006/relationships/image" Target="../media/image22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jpg"/><Relationship Id="rId4" Type="http://schemas.openxmlformats.org/officeDocument/2006/relationships/image" Target="../media/image24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jpg"/><Relationship Id="rId4" Type="http://schemas.openxmlformats.org/officeDocument/2006/relationships/image" Target="../media/image26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jpeg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jpg"/><Relationship Id="rId4" Type="http://schemas.openxmlformats.org/officeDocument/2006/relationships/image" Target="../media/image31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jpg"/><Relationship Id="rId4" Type="http://schemas.openxmlformats.org/officeDocument/2006/relationships/image" Target="../media/image33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jp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jpeg"/><Relationship Id="rId3" Type="http://schemas.openxmlformats.org/officeDocument/2006/relationships/image" Target="../media/image4.png"/><Relationship Id="rId7" Type="http://schemas.openxmlformats.org/officeDocument/2006/relationships/image" Target="../media/image44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jpeg"/><Relationship Id="rId5" Type="http://schemas.openxmlformats.org/officeDocument/2006/relationships/image" Target="../media/image42.jpeg"/><Relationship Id="rId4" Type="http://schemas.openxmlformats.org/officeDocument/2006/relationships/image" Target="../media/image41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www.museum.go.kr/modu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www.emuseum.go.kr/main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www.youtube.com/koreanmuseum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JPG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jpeg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편지, 화이트이(가) 표시된 사진&#10;&#10;자동 생성된 설명">
            <a:extLst>
              <a:ext uri="{FF2B5EF4-FFF2-40B4-BE49-F238E27FC236}">
                <a16:creationId xmlns:a16="http://schemas.microsoft.com/office/drawing/2014/main" id="{E95E6EF3-F7F3-2A16-16C2-4934B38B12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8"/>
            <a:ext cx="17556163" cy="987534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1B2C0BF-76C3-7CD2-04CA-22D8FA122520}"/>
              </a:ext>
            </a:extLst>
          </p:cNvPr>
          <p:cNvSpPr txBox="1"/>
          <p:nvPr/>
        </p:nvSpPr>
        <p:spPr>
          <a:xfrm>
            <a:off x="3653121" y="3045093"/>
            <a:ext cx="1024992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[</a:t>
            </a:r>
            <a:r>
              <a:rPr lang="ko-KR" altLang="en-US" sz="8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박물관으로 교육하기</a:t>
            </a:r>
            <a:r>
              <a:rPr lang="en-US" altLang="ko-KR" sz="8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]</a:t>
            </a:r>
            <a:endParaRPr lang="en-US" altLang="ko-KR" sz="8000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</p:txBody>
      </p:sp>
      <p:pic>
        <p:nvPicPr>
          <p:cNvPr id="4" name="그림 3" descr="텍스트, 폰트, 로고, 스크린샷이(가) 표시된 사진&#10;&#10;자동 생성된 설명">
            <a:extLst>
              <a:ext uri="{FF2B5EF4-FFF2-40B4-BE49-F238E27FC236}">
                <a16:creationId xmlns:a16="http://schemas.microsoft.com/office/drawing/2014/main" id="{7A211CA5-7F5A-248B-6547-2B5E58D23D7F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790" y="8779009"/>
            <a:ext cx="2255121" cy="955607"/>
          </a:xfrm>
          <a:prstGeom prst="rect">
            <a:avLst/>
          </a:prstGeom>
        </p:spPr>
      </p:pic>
      <p:pic>
        <p:nvPicPr>
          <p:cNvPr id="5" name="그림 4" descr="텍스트, 폰트, 로고, 그래픽이(가) 표시된 사진&#10;&#10;자동 생성된 설명">
            <a:extLst>
              <a:ext uri="{FF2B5EF4-FFF2-40B4-BE49-F238E27FC236}">
                <a16:creationId xmlns:a16="http://schemas.microsoft.com/office/drawing/2014/main" id="{FA40734C-39BD-E146-0C15-1095F6991F63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6284" y="9078476"/>
            <a:ext cx="2612090" cy="48784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606284" y="6829673"/>
            <a:ext cx="65261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smtClean="0"/>
              <a:t>국립청주박물관 학예연구사 조혜진</a:t>
            </a:r>
            <a:endParaRPr lang="ko-KR" altLang="en-US" sz="3200" b="1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 descr="직사각형, 사진 액자, 프레임이(가) 표시된 사진&#10;&#10;자동 생성된 설명">
            <a:extLst>
              <a:ext uri="{FF2B5EF4-FFF2-40B4-BE49-F238E27FC236}">
                <a16:creationId xmlns:a16="http://schemas.microsoft.com/office/drawing/2014/main" id="{92DA1083-F736-13F3-5F8D-E4A383AF40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8"/>
            <a:ext cx="17556163" cy="9875342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871493" y="738664"/>
            <a:ext cx="1149169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en-US" altLang="ko-KR" sz="2400" b="1" dirty="0"/>
              <a:t>- </a:t>
            </a:r>
            <a:r>
              <a:rPr lang="ko-KR" altLang="en-US" sz="2400" b="1" dirty="0"/>
              <a:t>소장품은 현재 ‘</a:t>
            </a:r>
            <a:r>
              <a:rPr lang="ko-KR" altLang="en-US" sz="2400" b="1" dirty="0" err="1"/>
              <a:t>덕수품</a:t>
            </a:r>
            <a:r>
              <a:rPr lang="ko-KR" altLang="en-US" sz="2400" b="1" dirty="0"/>
              <a:t>’으로 관리</a:t>
            </a:r>
            <a:endParaRPr lang="en-US" altLang="ko-KR" sz="2400" b="1" dirty="0"/>
          </a:p>
          <a:p>
            <a:pPr fontAlgn="base">
              <a:lnSpc>
                <a:spcPct val="150000"/>
              </a:lnSpc>
            </a:pPr>
            <a:r>
              <a:rPr lang="en-US" altLang="ko-KR" sz="2400" b="1" dirty="0"/>
              <a:t>- </a:t>
            </a:r>
            <a:r>
              <a:rPr lang="ko-KR" altLang="en-US" sz="2400" b="1" dirty="0"/>
              <a:t>국립중앙박물관이 소장한 고려 청자 지정문화재의 상당수는  </a:t>
            </a:r>
            <a:endParaRPr lang="en-US" altLang="ko-KR" sz="2400" b="1" dirty="0"/>
          </a:p>
          <a:p>
            <a:pPr fontAlgn="base">
              <a:lnSpc>
                <a:spcPct val="150000"/>
              </a:lnSpc>
            </a:pPr>
            <a:r>
              <a:rPr lang="ko-KR" altLang="en-US" sz="2400" b="1" dirty="0"/>
              <a:t>  </a:t>
            </a:r>
            <a:r>
              <a:rPr lang="en-US" altLang="ko-KR" sz="2400" b="1" dirty="0"/>
              <a:t>1908</a:t>
            </a:r>
            <a:r>
              <a:rPr lang="ko-KR" altLang="en-US" sz="2400" b="1" dirty="0"/>
              <a:t>년부터 </a:t>
            </a:r>
            <a:r>
              <a:rPr lang="en-US" altLang="ko-KR" sz="2400" b="1" dirty="0"/>
              <a:t>1916</a:t>
            </a:r>
            <a:r>
              <a:rPr lang="ko-KR" altLang="en-US" sz="2400" b="1" dirty="0"/>
              <a:t>년까지 기간에 </a:t>
            </a:r>
            <a:r>
              <a:rPr lang="ko-KR" altLang="en-US" sz="2400" b="1" dirty="0" err="1"/>
              <a:t>제실박물관과</a:t>
            </a:r>
            <a:r>
              <a:rPr lang="ko-KR" altLang="en-US" sz="2400" b="1" dirty="0"/>
              <a:t> </a:t>
            </a:r>
            <a:r>
              <a:rPr lang="ko-KR" altLang="en-US" sz="2400" b="1" dirty="0" err="1"/>
              <a:t>이왕가박물관이</a:t>
            </a:r>
            <a:r>
              <a:rPr lang="ko-KR" altLang="en-US" sz="2400" b="1" dirty="0"/>
              <a:t> 구입</a:t>
            </a:r>
            <a:endParaRPr lang="ko-KR" altLang="en-US" sz="2400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24" t="15311" r="15933" b="12212"/>
          <a:stretch/>
        </p:blipFill>
        <p:spPr>
          <a:xfrm>
            <a:off x="5001536" y="2715717"/>
            <a:ext cx="4578882" cy="6059549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53" t="7749" r="18050" b="4423"/>
          <a:stretch/>
        </p:blipFill>
        <p:spPr>
          <a:xfrm>
            <a:off x="871492" y="2713407"/>
            <a:ext cx="3321131" cy="6062779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9332" y="2715717"/>
            <a:ext cx="3238985" cy="606957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881261" y="8817597"/>
            <a:ext cx="30963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국보</a:t>
            </a:r>
            <a:r>
              <a:rPr lang="en-US" altLang="ko-KR" sz="1600" dirty="0"/>
              <a:t>95</a:t>
            </a:r>
            <a:r>
              <a:rPr lang="ko-KR" altLang="en-US" sz="1600" dirty="0"/>
              <a:t>호</a:t>
            </a:r>
            <a:r>
              <a:rPr lang="en-US" altLang="ko-KR" sz="1600" dirty="0"/>
              <a:t>. </a:t>
            </a:r>
            <a:r>
              <a:rPr lang="ko-KR" altLang="en-US" sz="1600" dirty="0"/>
              <a:t>청자 향로</a:t>
            </a:r>
            <a:endParaRPr lang="en-US" altLang="ko-KR" sz="1600" dirty="0"/>
          </a:p>
        </p:txBody>
      </p:sp>
      <p:sp>
        <p:nvSpPr>
          <p:cNvPr id="15" name="TextBox 14"/>
          <p:cNvSpPr txBox="1"/>
          <p:nvPr/>
        </p:nvSpPr>
        <p:spPr>
          <a:xfrm>
            <a:off x="871493" y="8831050"/>
            <a:ext cx="30243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국보</a:t>
            </a:r>
            <a:r>
              <a:rPr lang="en-US" altLang="ko-KR" sz="1600" dirty="0"/>
              <a:t>114</a:t>
            </a:r>
            <a:r>
              <a:rPr lang="ko-KR" altLang="en-US" sz="1600" dirty="0"/>
              <a:t>호</a:t>
            </a:r>
            <a:r>
              <a:rPr lang="en-US" altLang="ko-KR" sz="1600" dirty="0"/>
              <a:t>. </a:t>
            </a:r>
            <a:r>
              <a:rPr lang="ko-KR" altLang="en-US" sz="1600" dirty="0" err="1"/>
              <a:t>청자병</a:t>
            </a:r>
            <a:endParaRPr lang="en-US" altLang="ko-KR" sz="1600" dirty="0"/>
          </a:p>
          <a:p>
            <a:endParaRPr lang="en-US" altLang="ko-KR" sz="1600" dirty="0"/>
          </a:p>
        </p:txBody>
      </p:sp>
      <p:sp>
        <p:nvSpPr>
          <p:cNvPr id="16" name="TextBox 15"/>
          <p:cNvSpPr txBox="1"/>
          <p:nvPr/>
        </p:nvSpPr>
        <p:spPr>
          <a:xfrm>
            <a:off x="10389332" y="8863763"/>
            <a:ext cx="26967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국보</a:t>
            </a:r>
            <a:r>
              <a:rPr lang="en-US" altLang="ko-KR" sz="1600" dirty="0"/>
              <a:t>83</a:t>
            </a:r>
            <a:r>
              <a:rPr lang="ko-KR" altLang="en-US" sz="1600" dirty="0"/>
              <a:t>호</a:t>
            </a:r>
            <a:r>
              <a:rPr lang="en-US" altLang="ko-KR" sz="1600" dirty="0"/>
              <a:t>, </a:t>
            </a:r>
            <a:r>
              <a:rPr lang="ko-KR" altLang="en-US" sz="1600" dirty="0"/>
              <a:t>반가사유상</a:t>
            </a:r>
            <a:endParaRPr lang="en-US" altLang="ko-KR" sz="1600" dirty="0"/>
          </a:p>
          <a:p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5161857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 descr="직사각형, 사진 액자, 프레임이(가) 표시된 사진&#10;&#10;자동 생성된 설명">
            <a:extLst>
              <a:ext uri="{FF2B5EF4-FFF2-40B4-BE49-F238E27FC236}">
                <a16:creationId xmlns:a16="http://schemas.microsoft.com/office/drawing/2014/main" id="{92DA1083-F736-13F3-5F8D-E4A383AF40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96"/>
            <a:ext cx="17556163" cy="9875342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1394D71B-C3E8-0CD8-202C-68AF9BB2537D}"/>
              </a:ext>
            </a:extLst>
          </p:cNvPr>
          <p:cNvSpPr/>
          <p:nvPr/>
        </p:nvSpPr>
        <p:spPr>
          <a:xfrm>
            <a:off x="555441" y="1377388"/>
            <a:ext cx="11986949" cy="45719"/>
          </a:xfrm>
          <a:prstGeom prst="rect">
            <a:avLst/>
          </a:prstGeom>
          <a:solidFill>
            <a:srgbClr val="D8C4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C26D3C7-D4BC-FB4D-2EC5-A719290DA74E}"/>
              </a:ext>
            </a:extLst>
          </p:cNvPr>
          <p:cNvSpPr txBox="1"/>
          <p:nvPr/>
        </p:nvSpPr>
        <p:spPr>
          <a:xfrm>
            <a:off x="555441" y="707606"/>
            <a:ext cx="125614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조선총독부박물관</a:t>
            </a:r>
            <a:r>
              <a:rPr lang="en-US" altLang="ko-KR" sz="3200" b="1" dirty="0" smtClean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(1915.12.~1945.8.)</a:t>
            </a:r>
            <a:endParaRPr lang="ko-KR" altLang="en-US" sz="3200" b="1" dirty="0"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55440" y="1746929"/>
            <a:ext cx="1412506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2400" dirty="0" smtClean="0"/>
              <a:t> -  </a:t>
            </a:r>
            <a:r>
              <a:rPr lang="ko-KR" altLang="en-US" sz="2400" dirty="0" smtClean="0"/>
              <a:t>조선총독부 </a:t>
            </a:r>
            <a:r>
              <a:rPr lang="ko-KR" altLang="en-US" sz="2400" dirty="0"/>
              <a:t>소속</a:t>
            </a:r>
            <a:r>
              <a:rPr lang="en-US" altLang="ko-KR" sz="2400" dirty="0"/>
              <a:t>.</a:t>
            </a:r>
            <a:r>
              <a:rPr lang="ko-KR" altLang="en-US" sz="2400" dirty="0"/>
              <a:t> </a:t>
            </a:r>
            <a:endParaRPr lang="en-US" altLang="ko-KR" sz="2400" dirty="0"/>
          </a:p>
          <a:p>
            <a:pPr>
              <a:lnSpc>
                <a:spcPct val="110000"/>
              </a:lnSpc>
            </a:pPr>
            <a:r>
              <a:rPr lang="en-US" altLang="ko-KR" sz="2400" dirty="0"/>
              <a:t> - 1915</a:t>
            </a:r>
            <a:r>
              <a:rPr lang="ko-KR" altLang="en-US" sz="2400" dirty="0"/>
              <a:t>년 경복궁에서 열린 조선물산공진회 자료를 보관하기 위해 같은 해 </a:t>
            </a:r>
            <a:r>
              <a:rPr lang="en-US" altLang="ko-KR" sz="2400" dirty="0"/>
              <a:t>12</a:t>
            </a:r>
            <a:r>
              <a:rPr lang="ko-KR" altLang="en-US" sz="2400" dirty="0"/>
              <a:t>월</a:t>
            </a:r>
            <a:r>
              <a:rPr lang="en-US" altLang="ko-KR" sz="2400" dirty="0"/>
              <a:t> </a:t>
            </a:r>
            <a:r>
              <a:rPr lang="ko-KR" altLang="en-US" sz="2400" dirty="0"/>
              <a:t>개관</a:t>
            </a:r>
            <a:r>
              <a:rPr lang="en-US" altLang="ko-KR" sz="2400" dirty="0"/>
              <a:t>.  </a:t>
            </a:r>
          </a:p>
          <a:p>
            <a:pPr>
              <a:lnSpc>
                <a:spcPct val="110000"/>
              </a:lnSpc>
            </a:pPr>
            <a:r>
              <a:rPr lang="en-US" altLang="ko-KR" sz="2400" dirty="0"/>
              <a:t> - </a:t>
            </a:r>
            <a:r>
              <a:rPr lang="ko-KR" altLang="en-US" sz="2400" dirty="0"/>
              <a:t>경복궁에 본관 건물을 건립하고</a:t>
            </a:r>
            <a:r>
              <a:rPr lang="en-US" altLang="ko-KR" sz="2400" dirty="0"/>
              <a:t>, </a:t>
            </a:r>
            <a:r>
              <a:rPr lang="ko-KR" altLang="en-US" sz="2400" dirty="0"/>
              <a:t>궁궐 건물을 </a:t>
            </a:r>
            <a:r>
              <a:rPr lang="ko-KR" altLang="en-US" sz="2400" dirty="0" err="1"/>
              <a:t>수장고와</a:t>
            </a:r>
            <a:r>
              <a:rPr lang="en-US" altLang="ko-KR" sz="2400" dirty="0"/>
              <a:t> </a:t>
            </a:r>
            <a:r>
              <a:rPr lang="ko-KR" altLang="en-US" sz="2400" dirty="0"/>
              <a:t>전시실로 사용</a:t>
            </a:r>
            <a:r>
              <a:rPr lang="en-US" altLang="ko-KR" sz="2400" dirty="0"/>
              <a:t>. </a:t>
            </a:r>
          </a:p>
          <a:p>
            <a:pPr>
              <a:lnSpc>
                <a:spcPct val="110000"/>
              </a:lnSpc>
            </a:pPr>
            <a:r>
              <a:rPr lang="en-US" altLang="ko-KR" sz="2400" dirty="0"/>
              <a:t> - 1945</a:t>
            </a:r>
            <a:r>
              <a:rPr lang="ko-KR" altLang="en-US" sz="2400" dirty="0"/>
              <a:t>년 국립박물관으로 인수됨 </a:t>
            </a:r>
            <a:r>
              <a:rPr lang="en-US" altLang="ko-KR" sz="2400" dirty="0"/>
              <a:t> </a:t>
            </a:r>
            <a:endParaRPr lang="en-US" altLang="ko-KR" sz="2400" b="1" dirty="0"/>
          </a:p>
          <a:p>
            <a:pPr>
              <a:lnSpc>
                <a:spcPct val="110000"/>
              </a:lnSpc>
            </a:pPr>
            <a:endParaRPr lang="en-US" altLang="ko-KR" sz="2400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26" t="14252" r="8783" b="17056"/>
          <a:stretch/>
        </p:blipFill>
        <p:spPr>
          <a:xfrm>
            <a:off x="683701" y="3870587"/>
            <a:ext cx="11278188" cy="5398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9740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 descr="직사각형, 사진 액자, 프레임이(가) 표시된 사진&#10;&#10;자동 생성된 설명">
            <a:extLst>
              <a:ext uri="{FF2B5EF4-FFF2-40B4-BE49-F238E27FC236}">
                <a16:creationId xmlns:a16="http://schemas.microsoft.com/office/drawing/2014/main" id="{92DA1083-F736-13F3-5F8D-E4A383AF40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8"/>
            <a:ext cx="17556163" cy="9875342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23"/>
          <a:stretch/>
        </p:blipFill>
        <p:spPr>
          <a:xfrm>
            <a:off x="275573" y="371820"/>
            <a:ext cx="12230466" cy="913219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2781612" y="8479284"/>
            <a:ext cx="24511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본관 </a:t>
            </a:r>
            <a:r>
              <a:rPr lang="en-US" altLang="ko-KR" sz="2000" b="1" dirty="0"/>
              <a:t>3</a:t>
            </a:r>
            <a:r>
              <a:rPr lang="ko-KR" altLang="en-US" sz="2000" b="1" dirty="0"/>
              <a:t>실의 </a:t>
            </a:r>
            <a:endParaRPr lang="en-US" altLang="ko-KR" sz="2000" b="1" dirty="0"/>
          </a:p>
          <a:p>
            <a:r>
              <a:rPr lang="ko-KR" altLang="en-US" sz="2000" b="1" dirty="0"/>
              <a:t>도자기 전시 </a:t>
            </a:r>
          </a:p>
        </p:txBody>
      </p:sp>
    </p:spTree>
    <p:extLst>
      <p:ext uri="{BB962C8B-B14F-4D97-AF65-F5344CB8AC3E}">
        <p14:creationId xmlns:p14="http://schemas.microsoft.com/office/powerpoint/2010/main" val="32772692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 descr="직사각형, 사진 액자, 프레임이(가) 표시된 사진&#10;&#10;자동 생성된 설명">
            <a:extLst>
              <a:ext uri="{FF2B5EF4-FFF2-40B4-BE49-F238E27FC236}">
                <a16:creationId xmlns:a16="http://schemas.microsoft.com/office/drawing/2014/main" id="{92DA1083-F736-13F3-5F8D-E4A383AF40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163" cy="9875342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756889" y="600063"/>
            <a:ext cx="9977915" cy="27145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2400" b="1" dirty="0"/>
              <a:t>조선총독부박물관의 업무</a:t>
            </a:r>
            <a:r>
              <a:rPr lang="en-US" altLang="ko-KR" sz="2400" b="1" dirty="0"/>
              <a:t> </a:t>
            </a:r>
          </a:p>
          <a:p>
            <a:pPr>
              <a:lnSpc>
                <a:spcPct val="150000"/>
              </a:lnSpc>
            </a:pPr>
            <a:r>
              <a:rPr lang="ko-KR" altLang="en-US" sz="2400" dirty="0"/>
              <a:t>    식민지배를 위한 수단으로</a:t>
            </a:r>
            <a:endParaRPr lang="en-US" altLang="ko-KR" sz="2400" dirty="0"/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 err="1"/>
              <a:t>고적조사와</a:t>
            </a:r>
            <a:r>
              <a:rPr lang="ko-KR" altLang="en-US" sz="2400" dirty="0"/>
              <a:t> 발굴        고분 도굴에 상당한 영향</a:t>
            </a:r>
            <a:r>
              <a:rPr lang="en-US" altLang="ko-KR" sz="2400" dirty="0"/>
              <a:t> </a:t>
            </a:r>
            <a:r>
              <a:rPr lang="ko-KR" altLang="en-US" sz="2400" dirty="0"/>
              <a:t> </a:t>
            </a:r>
            <a:endParaRPr lang="en-US" altLang="ko-KR" sz="2400" dirty="0"/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/>
              <a:t>각종 조사 보고서 발간 </a:t>
            </a:r>
            <a:r>
              <a:rPr lang="en-US" altLang="ko-KR" sz="2400" dirty="0"/>
              <a:t>/ </a:t>
            </a:r>
            <a:r>
              <a:rPr lang="ko-KR" altLang="en-US" sz="2400" dirty="0"/>
              <a:t>박물관 전시</a:t>
            </a:r>
            <a:endParaRPr lang="en-US" altLang="ko-KR" sz="2400" dirty="0"/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/>
              <a:t>사적</a:t>
            </a:r>
            <a:r>
              <a:rPr lang="en-US" altLang="ko-KR" sz="2400" dirty="0"/>
              <a:t>, </a:t>
            </a:r>
            <a:r>
              <a:rPr lang="ko-KR" altLang="en-US" sz="2400" dirty="0"/>
              <a:t> 문화재 보존</a:t>
            </a:r>
            <a:r>
              <a:rPr lang="en-US" altLang="ko-KR" sz="2400" dirty="0"/>
              <a:t> / </a:t>
            </a:r>
            <a:r>
              <a:rPr lang="ko-KR" altLang="en-US" sz="2400" dirty="0" err="1"/>
              <a:t>고건축물</a:t>
            </a:r>
            <a:r>
              <a:rPr lang="ko-KR" altLang="en-US" sz="2400" dirty="0"/>
              <a:t> </a:t>
            </a:r>
            <a:r>
              <a:rPr lang="ko-KR" altLang="en-US" sz="2400" dirty="0" err="1"/>
              <a:t>수리공사</a:t>
            </a:r>
            <a:endParaRPr lang="en-US" altLang="ko-KR" sz="2400" dirty="0"/>
          </a:p>
        </p:txBody>
      </p:sp>
      <p:sp>
        <p:nvSpPr>
          <p:cNvPr id="11" name="오른쪽 화살표 10"/>
          <p:cNvSpPr/>
          <p:nvPr/>
        </p:nvSpPr>
        <p:spPr>
          <a:xfrm>
            <a:off x="3455876" y="1741333"/>
            <a:ext cx="360040" cy="216024"/>
          </a:xfrm>
          <a:prstGeom prst="rightArrow">
            <a:avLst/>
          </a:prstGeom>
          <a:solidFill>
            <a:srgbClr val="00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0" r="3688" b="8897"/>
          <a:stretch/>
        </p:blipFill>
        <p:spPr>
          <a:xfrm>
            <a:off x="862877" y="3314652"/>
            <a:ext cx="6204994" cy="4432137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9" r="2336" b="7839"/>
          <a:stretch/>
        </p:blipFill>
        <p:spPr>
          <a:xfrm>
            <a:off x="7826433" y="2944144"/>
            <a:ext cx="6916702" cy="469716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088279" y="7819441"/>
            <a:ext cx="4761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1921</a:t>
            </a:r>
            <a:r>
              <a:rPr lang="ko-KR" altLang="en-US" dirty="0"/>
              <a:t>년 계룡산 가마터의 도굴 실태를 </a:t>
            </a:r>
            <a:endParaRPr lang="en-US" altLang="ko-KR" dirty="0"/>
          </a:p>
          <a:p>
            <a:r>
              <a:rPr lang="ko-KR" altLang="en-US" dirty="0"/>
              <a:t>조사한 보고서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826433" y="7957940"/>
            <a:ext cx="3888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고적조사 후 발간한 </a:t>
            </a:r>
            <a:r>
              <a:rPr lang="ko-KR" altLang="en-US" dirty="0" err="1"/>
              <a:t>도록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261771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 descr="직사각형, 사진 액자, 프레임이(가) 표시된 사진&#10;&#10;자동 생성된 설명">
            <a:extLst>
              <a:ext uri="{FF2B5EF4-FFF2-40B4-BE49-F238E27FC236}">
                <a16:creationId xmlns:a16="http://schemas.microsoft.com/office/drawing/2014/main" id="{92DA1083-F736-13F3-5F8D-E4A383AF40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8"/>
            <a:ext cx="17556163" cy="987534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11560" y="1021597"/>
            <a:ext cx="41399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/>
              <a:t>조선총독부박물관 소장품</a:t>
            </a:r>
            <a:endParaRPr lang="ko-KR" altLang="en-US" sz="24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6058312" y="883097"/>
            <a:ext cx="76576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 </a:t>
            </a:r>
            <a:r>
              <a:rPr lang="en-US" altLang="ko-KR" dirty="0" smtClean="0"/>
              <a:t>  </a:t>
            </a:r>
            <a:r>
              <a:rPr lang="ko-KR" altLang="en-US" sz="2400" dirty="0"/>
              <a:t>고적조사와 발굴에 </a:t>
            </a:r>
            <a:r>
              <a:rPr lang="ko-KR" altLang="en-US" sz="2400" dirty="0" smtClean="0"/>
              <a:t>의한 매장문화재 </a:t>
            </a:r>
            <a:r>
              <a:rPr lang="ko-KR" altLang="en-US" sz="2400" dirty="0"/>
              <a:t>중심</a:t>
            </a:r>
            <a:endParaRPr lang="en-US" altLang="ko-KR" sz="2400" dirty="0"/>
          </a:p>
          <a:p>
            <a:pPr>
              <a:lnSpc>
                <a:spcPct val="150000"/>
              </a:lnSpc>
            </a:pPr>
            <a:r>
              <a:rPr lang="en-US" altLang="ko-KR" sz="2400" dirty="0"/>
              <a:t> </a:t>
            </a:r>
            <a:endParaRPr lang="ko-KR" altLang="en-US" sz="2400" dirty="0"/>
          </a:p>
        </p:txBody>
      </p:sp>
      <p:sp>
        <p:nvSpPr>
          <p:cNvPr id="12" name="오른쪽 화살표 11"/>
          <p:cNvSpPr/>
          <p:nvPr/>
        </p:nvSpPr>
        <p:spPr>
          <a:xfrm>
            <a:off x="4864852" y="1144417"/>
            <a:ext cx="360040" cy="216024"/>
          </a:xfrm>
          <a:prstGeom prst="rightArrow">
            <a:avLst/>
          </a:prstGeom>
          <a:solidFill>
            <a:srgbClr val="00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319"/>
          <a:stretch/>
        </p:blipFill>
        <p:spPr>
          <a:xfrm rot="5400000">
            <a:off x="-158620" y="3009275"/>
            <a:ext cx="7334188" cy="5099676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33" r="19886" b="8762"/>
          <a:stretch/>
        </p:blipFill>
        <p:spPr>
          <a:xfrm>
            <a:off x="6711974" y="1860472"/>
            <a:ext cx="8310826" cy="5742665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533864" y="8118847"/>
            <a:ext cx="91862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- 1926</a:t>
            </a:r>
            <a:r>
              <a:rPr lang="ko-KR" altLang="en-US" b="1" dirty="0"/>
              <a:t>년 경주 </a:t>
            </a:r>
            <a:r>
              <a:rPr lang="ko-KR" altLang="en-US" b="1" dirty="0" err="1"/>
              <a:t>서봉총</a:t>
            </a:r>
            <a:r>
              <a:rPr lang="ko-KR" altLang="en-US" b="1" dirty="0"/>
              <a:t> 발굴 </a:t>
            </a:r>
            <a:endParaRPr lang="en-US" altLang="ko-KR" b="1" dirty="0"/>
          </a:p>
          <a:p>
            <a:r>
              <a:rPr lang="ko-KR" altLang="en-US" dirty="0"/>
              <a:t>  금관 출토 상태 </a:t>
            </a:r>
            <a:r>
              <a:rPr lang="en-US" altLang="ko-KR" dirty="0"/>
              <a:t>/</a:t>
            </a:r>
            <a:r>
              <a:rPr lang="ko-KR" altLang="en-US" dirty="0"/>
              <a:t> 현장을 방문한 스웨덴의 </a:t>
            </a:r>
            <a:r>
              <a:rPr lang="ko-KR" altLang="en-US" dirty="0" smtClean="0"/>
              <a:t>아돌프</a:t>
            </a:r>
            <a:r>
              <a:rPr lang="en-US" altLang="ko-KR" dirty="0" smtClean="0"/>
              <a:t>  </a:t>
            </a:r>
            <a:r>
              <a:rPr lang="ko-KR" altLang="en-US" dirty="0" err="1"/>
              <a:t>구스타프</a:t>
            </a:r>
            <a:r>
              <a:rPr lang="ko-KR" altLang="en-US" dirty="0"/>
              <a:t> </a:t>
            </a:r>
            <a:r>
              <a:rPr lang="en-US" altLang="ko-KR" dirty="0"/>
              <a:t>6</a:t>
            </a:r>
            <a:r>
              <a:rPr lang="ko-KR" altLang="en-US" dirty="0"/>
              <a:t>세</a:t>
            </a:r>
            <a:r>
              <a:rPr lang="en-US" altLang="ko-KR" dirty="0"/>
              <a:t>(1882-1973) </a:t>
            </a:r>
            <a:r>
              <a:rPr lang="ko-KR" altLang="en-US" dirty="0"/>
              <a:t>황태자 일행  </a:t>
            </a:r>
          </a:p>
        </p:txBody>
      </p:sp>
    </p:spTree>
    <p:extLst>
      <p:ext uri="{BB962C8B-B14F-4D97-AF65-F5344CB8AC3E}">
        <p14:creationId xmlns:p14="http://schemas.microsoft.com/office/powerpoint/2010/main" val="11012058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 descr="직사각형, 사진 액자, 프레임이(가) 표시된 사진&#10;&#10;자동 생성된 설명">
            <a:extLst>
              <a:ext uri="{FF2B5EF4-FFF2-40B4-BE49-F238E27FC236}">
                <a16:creationId xmlns:a16="http://schemas.microsoft.com/office/drawing/2014/main" id="{92DA1083-F736-13F3-5F8D-E4A383AF40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96"/>
            <a:ext cx="17556163" cy="987534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43780" y="1621770"/>
            <a:ext cx="10091442" cy="20128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 smtClean="0"/>
              <a:t>개성 </a:t>
            </a:r>
            <a:r>
              <a:rPr lang="ko-KR" altLang="en-US" sz="2400" b="1" dirty="0"/>
              <a:t>지역 유지들이 뜻을 모아서 건립</a:t>
            </a:r>
            <a:r>
              <a:rPr lang="en-US" altLang="ko-KR" sz="2400" b="1" dirty="0"/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2400" b="1" dirty="0"/>
              <a:t>1946</a:t>
            </a:r>
            <a:r>
              <a:rPr lang="ko-KR" altLang="en-US" sz="2400" b="1" dirty="0"/>
              <a:t>년 국립박물관 분관으로 통합</a:t>
            </a:r>
            <a:endParaRPr lang="ko-KR" altLang="en-US" sz="2400" dirty="0"/>
          </a:p>
          <a:p>
            <a:pPr>
              <a:lnSpc>
                <a:spcPct val="110000"/>
              </a:lnSpc>
            </a:pPr>
            <a:r>
              <a:rPr lang="en-US" altLang="ko-KR" sz="2400" b="1" dirty="0"/>
              <a:t/>
            </a:r>
            <a:br>
              <a:rPr lang="en-US" altLang="ko-KR" sz="2400" b="1" dirty="0"/>
            </a:br>
            <a:endParaRPr lang="en-US" altLang="ko-KR" sz="24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394D71B-C3E8-0CD8-202C-68AF9BB2537D}"/>
              </a:ext>
            </a:extLst>
          </p:cNvPr>
          <p:cNvSpPr/>
          <p:nvPr/>
        </p:nvSpPr>
        <p:spPr>
          <a:xfrm>
            <a:off x="555441" y="1377388"/>
            <a:ext cx="11986949" cy="45719"/>
          </a:xfrm>
          <a:prstGeom prst="rect">
            <a:avLst/>
          </a:prstGeom>
          <a:solidFill>
            <a:srgbClr val="D8C4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26D3C7-D4BC-FB4D-2EC5-A719290DA74E}"/>
              </a:ext>
            </a:extLst>
          </p:cNvPr>
          <p:cNvSpPr txBox="1"/>
          <p:nvPr/>
        </p:nvSpPr>
        <p:spPr>
          <a:xfrm>
            <a:off x="555441" y="707606"/>
            <a:ext cx="125614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 smtClean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개성부립박물관</a:t>
            </a:r>
            <a:r>
              <a:rPr lang="en-US" altLang="ko-KR" sz="3200" b="1" dirty="0" smtClean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(1931~1946)</a:t>
            </a:r>
            <a:endParaRPr lang="ko-KR" altLang="en-US" sz="3200" b="1" dirty="0"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780" y="2827932"/>
            <a:ext cx="4174084" cy="640810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9639" y="2827932"/>
            <a:ext cx="8381160" cy="338289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155926" y="6462065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개성부립박물관</a:t>
            </a:r>
            <a:r>
              <a:rPr lang="ko-KR" altLang="en-US" dirty="0"/>
              <a:t> 전경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166370" y="8425872"/>
            <a:ext cx="50866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개성부립박물관장</a:t>
            </a:r>
            <a:r>
              <a:rPr lang="ko-KR" altLang="en-US" dirty="0" smtClean="0"/>
              <a:t> </a:t>
            </a:r>
            <a:endParaRPr lang="en-US" altLang="ko-KR" dirty="0"/>
          </a:p>
          <a:p>
            <a:r>
              <a:rPr lang="ko-KR" altLang="en-US" dirty="0"/>
              <a:t>미술사학자 고유섭</a:t>
            </a:r>
            <a:r>
              <a:rPr lang="en-US" altLang="ko-KR" dirty="0"/>
              <a:t>(</a:t>
            </a:r>
            <a:r>
              <a:rPr lang="ko-KR" altLang="en-US" dirty="0"/>
              <a:t>高裕燮</a:t>
            </a:r>
            <a:r>
              <a:rPr lang="en-US" altLang="ko-KR" dirty="0"/>
              <a:t>, 1905-1944)</a:t>
            </a:r>
            <a:r>
              <a:rPr lang="ko-KR" altLang="en-US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33321248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 descr="직사각형, 사진 액자, 프레임이(가) 표시된 사진&#10;&#10;자동 생성된 설명">
            <a:extLst>
              <a:ext uri="{FF2B5EF4-FFF2-40B4-BE49-F238E27FC236}">
                <a16:creationId xmlns:a16="http://schemas.microsoft.com/office/drawing/2014/main" id="{92DA1083-F736-13F3-5F8D-E4A383AF40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8"/>
            <a:ext cx="17556163" cy="987534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27423" y="1022094"/>
            <a:ext cx="13276883" cy="2546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/>
              <a:t>   </a:t>
            </a:r>
            <a:r>
              <a:rPr lang="ko-KR" altLang="en-US" sz="2400" b="1" dirty="0" err="1"/>
              <a:t>개성부립박물관</a:t>
            </a:r>
            <a:r>
              <a:rPr lang="ko-KR" altLang="en-US" sz="2400" b="1" dirty="0"/>
              <a:t> 소장품            </a:t>
            </a:r>
            <a:r>
              <a:rPr lang="ko-KR" altLang="en-US" sz="2400" b="1" dirty="0" smtClean="0"/>
              <a:t>       개성이 </a:t>
            </a:r>
            <a:r>
              <a:rPr lang="ko-KR" altLang="en-US" sz="2400" b="1" dirty="0"/>
              <a:t>고려의 옛 수도인 관계로</a:t>
            </a:r>
            <a:endParaRPr lang="en-US" altLang="ko-KR" sz="2400" b="1" dirty="0"/>
          </a:p>
          <a:p>
            <a:pPr>
              <a:lnSpc>
                <a:spcPct val="150000"/>
              </a:lnSpc>
            </a:pPr>
            <a:r>
              <a:rPr lang="en-US" altLang="ko-KR" sz="2400" b="1" dirty="0"/>
              <a:t>      </a:t>
            </a:r>
            <a:r>
              <a:rPr lang="ko-KR" altLang="en-US" sz="2400" b="1" dirty="0"/>
              <a:t> </a:t>
            </a:r>
            <a:r>
              <a:rPr lang="en-US" altLang="ko-KR" sz="2400" b="1" dirty="0"/>
              <a:t>                                      </a:t>
            </a:r>
            <a:r>
              <a:rPr lang="en-US" altLang="ko-KR" sz="2400" b="1" dirty="0" smtClean="0"/>
              <a:t>                       </a:t>
            </a:r>
            <a:r>
              <a:rPr lang="ko-KR" altLang="en-US" sz="2400" b="1" dirty="0" smtClean="0"/>
              <a:t>주로 </a:t>
            </a:r>
            <a:r>
              <a:rPr lang="ko-KR" altLang="en-US" sz="2400" b="1" dirty="0"/>
              <a:t>고려 청자 수집</a:t>
            </a:r>
            <a:r>
              <a:rPr lang="en-US" altLang="ko-KR" sz="2400" b="1" dirty="0"/>
              <a:t>.</a:t>
            </a:r>
            <a:r>
              <a:rPr lang="ko-KR" altLang="en-US" sz="2400" b="1" dirty="0"/>
              <a:t> </a:t>
            </a:r>
            <a:endParaRPr lang="en-US" altLang="ko-KR" sz="2400" b="1" dirty="0"/>
          </a:p>
          <a:p>
            <a:pPr>
              <a:lnSpc>
                <a:spcPct val="150000"/>
              </a:lnSpc>
            </a:pPr>
            <a:r>
              <a:rPr lang="en-US" altLang="ko-KR" sz="2400" b="1" dirty="0"/>
              <a:t>                                             </a:t>
            </a:r>
            <a:r>
              <a:rPr lang="en-US" altLang="ko-KR" sz="2400" b="1" dirty="0" smtClean="0"/>
              <a:t>                       </a:t>
            </a:r>
            <a:r>
              <a:rPr lang="ko-KR" altLang="en-US" sz="2400" b="1" dirty="0" smtClean="0"/>
              <a:t>국립중앙박물관 </a:t>
            </a:r>
            <a:r>
              <a:rPr lang="en-US" altLang="ko-KR" sz="2400" b="1" dirty="0"/>
              <a:t>‘</a:t>
            </a:r>
            <a:r>
              <a:rPr lang="ko-KR" altLang="en-US" sz="2400" b="1" dirty="0" err="1"/>
              <a:t>개성품</a:t>
            </a:r>
            <a:r>
              <a:rPr lang="en-US" altLang="ko-KR" sz="2400" b="1" dirty="0"/>
              <a:t>＇</a:t>
            </a:r>
            <a:r>
              <a:rPr lang="ko-KR" altLang="en-US" sz="2400" b="1" dirty="0"/>
              <a:t>에 해당</a:t>
            </a:r>
            <a:r>
              <a:rPr lang="en-US" altLang="ko-KR" sz="2400" b="1" dirty="0"/>
              <a:t> </a:t>
            </a:r>
            <a:endParaRPr lang="ko-KR" altLang="en-US" sz="2400" dirty="0"/>
          </a:p>
          <a:p>
            <a:pPr>
              <a:lnSpc>
                <a:spcPct val="110000"/>
              </a:lnSpc>
            </a:pPr>
            <a:r>
              <a:rPr lang="en-US" altLang="ko-KR" sz="2400" b="1" dirty="0"/>
              <a:t/>
            </a:r>
            <a:br>
              <a:rPr lang="en-US" altLang="ko-KR" sz="2400" b="1" dirty="0"/>
            </a:br>
            <a:endParaRPr lang="en-US" altLang="ko-KR" sz="2400" dirty="0"/>
          </a:p>
        </p:txBody>
      </p:sp>
      <p:sp>
        <p:nvSpPr>
          <p:cNvPr id="4" name="오른쪽 화살표 3"/>
          <p:cNvSpPr/>
          <p:nvPr/>
        </p:nvSpPr>
        <p:spPr>
          <a:xfrm>
            <a:off x="4691163" y="1247056"/>
            <a:ext cx="380151" cy="317844"/>
          </a:xfrm>
          <a:prstGeom prst="rightArrow">
            <a:avLst/>
          </a:prstGeom>
          <a:solidFill>
            <a:srgbClr val="00FFFF"/>
          </a:solidFill>
          <a:ln>
            <a:solidFill>
              <a:srgbClr val="56B69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55" t="21199" r="10854" b="9504"/>
          <a:stretch/>
        </p:blipFill>
        <p:spPr>
          <a:xfrm>
            <a:off x="655310" y="3018988"/>
            <a:ext cx="4984883" cy="562397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42" t="14559" r="12841" b="8185"/>
          <a:stretch/>
        </p:blipFill>
        <p:spPr>
          <a:xfrm>
            <a:off x="6551234" y="3018988"/>
            <a:ext cx="4080570" cy="562397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74" t="13291" r="23286" b="8724"/>
          <a:stretch/>
        </p:blipFill>
        <p:spPr>
          <a:xfrm>
            <a:off x="11416757" y="3018988"/>
            <a:ext cx="4626420" cy="502783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487158" y="8776895"/>
            <a:ext cx="27833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국보</a:t>
            </a:r>
            <a:r>
              <a:rPr lang="en-US" altLang="ko-KR" dirty="0"/>
              <a:t>60</a:t>
            </a:r>
            <a:r>
              <a:rPr lang="ko-KR" altLang="en-US" dirty="0" smtClean="0"/>
              <a:t>호  청자사자향로</a:t>
            </a:r>
            <a:endParaRPr lang="en-US" altLang="ko-KR" dirty="0"/>
          </a:p>
          <a:p>
            <a:r>
              <a:rPr lang="ko-KR" altLang="en-US" dirty="0"/>
              <a:t>고려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88027" y="8746408"/>
            <a:ext cx="28803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국보</a:t>
            </a:r>
            <a:r>
              <a:rPr lang="en-US" altLang="ko-KR" dirty="0"/>
              <a:t>61</a:t>
            </a:r>
            <a:r>
              <a:rPr lang="ko-KR" altLang="en-US" dirty="0" smtClean="0"/>
              <a:t>호  </a:t>
            </a:r>
            <a:r>
              <a:rPr lang="ko-KR" altLang="en-US" dirty="0" err="1" smtClean="0"/>
              <a:t>청자어룡주자</a:t>
            </a:r>
            <a:endParaRPr lang="en-US" altLang="ko-KR" dirty="0"/>
          </a:p>
          <a:p>
            <a:r>
              <a:rPr lang="ko-KR" altLang="en-US" dirty="0"/>
              <a:t>고려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1542845" y="8333282"/>
            <a:ext cx="2642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청자연적</a:t>
            </a:r>
            <a:endParaRPr lang="en-US" altLang="ko-KR" dirty="0"/>
          </a:p>
          <a:p>
            <a:r>
              <a:rPr lang="ko-KR" altLang="en-US" dirty="0"/>
              <a:t>고려</a:t>
            </a:r>
          </a:p>
        </p:txBody>
      </p:sp>
    </p:spTree>
    <p:extLst>
      <p:ext uri="{BB962C8B-B14F-4D97-AF65-F5344CB8AC3E}">
        <p14:creationId xmlns:p14="http://schemas.microsoft.com/office/powerpoint/2010/main" val="37808239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 descr="직사각형, 사진 액자, 프레임이(가) 표시된 사진&#10;&#10;자동 생성된 설명">
            <a:extLst>
              <a:ext uri="{FF2B5EF4-FFF2-40B4-BE49-F238E27FC236}">
                <a16:creationId xmlns:a16="http://schemas.microsoft.com/office/drawing/2014/main" id="{92DA1083-F736-13F3-5F8D-E4A383AF40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96"/>
            <a:ext cx="17556163" cy="9875342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1394D71B-C3E8-0CD8-202C-68AF9BB2537D}"/>
              </a:ext>
            </a:extLst>
          </p:cNvPr>
          <p:cNvSpPr/>
          <p:nvPr/>
        </p:nvSpPr>
        <p:spPr>
          <a:xfrm>
            <a:off x="555441" y="1377388"/>
            <a:ext cx="11986949" cy="45719"/>
          </a:xfrm>
          <a:prstGeom prst="rect">
            <a:avLst/>
          </a:prstGeom>
          <a:solidFill>
            <a:srgbClr val="D8C4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26D3C7-D4BC-FB4D-2EC5-A719290DA74E}"/>
              </a:ext>
            </a:extLst>
          </p:cNvPr>
          <p:cNvSpPr txBox="1"/>
          <p:nvPr/>
        </p:nvSpPr>
        <p:spPr>
          <a:xfrm>
            <a:off x="555441" y="707606"/>
            <a:ext cx="125614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조선민족박물관</a:t>
            </a:r>
            <a:endParaRPr lang="ko-KR" altLang="en-US" sz="3200" b="1" dirty="0"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-872284" y="1508114"/>
            <a:ext cx="12897270" cy="2382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en-US" altLang="ko-KR" sz="2400" dirty="0"/>
              <a:t>                          1924</a:t>
            </a:r>
            <a:r>
              <a:rPr lang="ko-KR" altLang="en-US" sz="2400" dirty="0"/>
              <a:t>년 </a:t>
            </a:r>
            <a:r>
              <a:rPr lang="en-US" altLang="ko-KR" sz="2400" dirty="0"/>
              <a:t>4</a:t>
            </a:r>
            <a:r>
              <a:rPr lang="ko-KR" altLang="en-US" sz="2400" dirty="0"/>
              <a:t>월 일본인 </a:t>
            </a:r>
            <a:r>
              <a:rPr lang="ko-KR" altLang="en-US" sz="2400" dirty="0" err="1"/>
              <a:t>아냐기</a:t>
            </a:r>
            <a:r>
              <a:rPr lang="ko-KR" altLang="en-US" sz="2400" dirty="0"/>
              <a:t> </a:t>
            </a:r>
            <a:r>
              <a:rPr lang="ko-KR" altLang="en-US" sz="2400" dirty="0" err="1"/>
              <a:t>무네요시</a:t>
            </a:r>
            <a:r>
              <a:rPr lang="en-US" altLang="ko-KR" sz="2400" dirty="0"/>
              <a:t>(</a:t>
            </a:r>
            <a:r>
              <a:rPr lang="ko-KR" altLang="en-US" sz="2400" dirty="0"/>
              <a:t>柳宗悅</a:t>
            </a:r>
            <a:r>
              <a:rPr lang="en-US" altLang="ko-KR" sz="2400" dirty="0" smtClean="0"/>
              <a:t>) </a:t>
            </a:r>
            <a:r>
              <a:rPr lang="ko-KR" altLang="en-US" sz="2400" dirty="0" smtClean="0"/>
              <a:t>설립</a:t>
            </a:r>
            <a:r>
              <a:rPr lang="en-US" altLang="ko-KR" sz="2400" dirty="0"/>
              <a:t>.</a:t>
            </a:r>
            <a:r>
              <a:rPr lang="ko-KR" altLang="en-US" sz="2400" dirty="0"/>
              <a:t> 경복궁 </a:t>
            </a:r>
            <a:r>
              <a:rPr lang="ko-KR" altLang="en-US" sz="2400" dirty="0" err="1"/>
              <a:t>집경당에서</a:t>
            </a:r>
            <a:r>
              <a:rPr lang="ko-KR" altLang="en-US" sz="2400" dirty="0"/>
              <a:t> 개관</a:t>
            </a:r>
            <a:r>
              <a:rPr lang="en-US" altLang="ko-KR" sz="2400" dirty="0"/>
              <a:t>. </a:t>
            </a:r>
          </a:p>
          <a:p>
            <a:pPr fontAlgn="base">
              <a:lnSpc>
                <a:spcPct val="150000"/>
              </a:lnSpc>
            </a:pPr>
            <a:r>
              <a:rPr lang="en-US" altLang="ko-KR" sz="2400" dirty="0"/>
              <a:t>                          </a:t>
            </a:r>
            <a:r>
              <a:rPr lang="ko-KR" altLang="en-US" sz="2400" dirty="0" err="1"/>
              <a:t>아사카와</a:t>
            </a:r>
            <a:r>
              <a:rPr lang="ko-KR" altLang="en-US" sz="2400" dirty="0"/>
              <a:t> </a:t>
            </a:r>
            <a:r>
              <a:rPr lang="ko-KR" altLang="en-US" sz="2400" dirty="0" err="1"/>
              <a:t>다쿠미</a:t>
            </a:r>
            <a:r>
              <a:rPr lang="en-US" altLang="ko-KR" sz="2400" dirty="0"/>
              <a:t>(</a:t>
            </a:r>
            <a:r>
              <a:rPr lang="ko-KR" altLang="en-US" sz="2400" dirty="0" err="1"/>
              <a:t>浅川巧</a:t>
            </a:r>
            <a:r>
              <a:rPr lang="en-US" altLang="ko-KR" sz="2400" dirty="0"/>
              <a:t>)</a:t>
            </a:r>
            <a:r>
              <a:rPr lang="ko-KR" altLang="en-US" sz="2400" dirty="0"/>
              <a:t>와 그의 형인 </a:t>
            </a:r>
            <a:r>
              <a:rPr lang="ko-KR" altLang="en-US" sz="2400" dirty="0" err="1" smtClean="0"/>
              <a:t>노리타카</a:t>
            </a:r>
            <a:r>
              <a:rPr lang="en-US" altLang="ko-KR" sz="2400" dirty="0"/>
              <a:t>(</a:t>
            </a:r>
            <a:r>
              <a:rPr lang="ko-KR" altLang="en-US" sz="2400" dirty="0" err="1"/>
              <a:t>伯教</a:t>
            </a:r>
            <a:r>
              <a:rPr lang="en-US" altLang="ko-KR" sz="2400" dirty="0"/>
              <a:t>)</a:t>
            </a:r>
            <a:r>
              <a:rPr lang="ko-KR" altLang="en-US" sz="2400" dirty="0"/>
              <a:t>에 의해 실질 운영</a:t>
            </a:r>
            <a:r>
              <a:rPr lang="en-US" altLang="ko-KR" sz="2400" dirty="0"/>
              <a:t>. </a:t>
            </a:r>
            <a:endParaRPr lang="ko-KR" altLang="en-US" sz="2400" dirty="0"/>
          </a:p>
          <a:p>
            <a:pPr fontAlgn="base"/>
            <a:r>
              <a:rPr lang="en-US" altLang="ko-KR" sz="2400" dirty="0"/>
              <a:t>                          </a:t>
            </a:r>
            <a:endParaRPr lang="ko-KR" altLang="en-US" sz="2400" dirty="0"/>
          </a:p>
          <a:p>
            <a:pPr>
              <a:lnSpc>
                <a:spcPct val="110000"/>
              </a:lnSpc>
            </a:pPr>
            <a:r>
              <a:rPr lang="en-US" altLang="ko-KR" sz="2400" b="1" dirty="0"/>
              <a:t/>
            </a:r>
            <a:br>
              <a:rPr lang="en-US" altLang="ko-KR" sz="2400" b="1" dirty="0"/>
            </a:br>
            <a:endParaRPr lang="en-US" altLang="ko-KR" sz="2400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6" r="9948"/>
          <a:stretch/>
        </p:blipFill>
        <p:spPr>
          <a:xfrm>
            <a:off x="6182616" y="2975164"/>
            <a:ext cx="6433870" cy="528190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63" t="3684" r="-1749" b="15269"/>
          <a:stretch/>
        </p:blipFill>
        <p:spPr>
          <a:xfrm>
            <a:off x="1101407" y="2930725"/>
            <a:ext cx="3979802" cy="534077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091947" y="8512453"/>
            <a:ext cx="4320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경복궁 </a:t>
            </a:r>
            <a:r>
              <a:rPr lang="ko-KR" altLang="en-US" dirty="0" err="1"/>
              <a:t>집경당의</a:t>
            </a:r>
            <a:r>
              <a:rPr lang="ko-KR" altLang="en-US" dirty="0"/>
              <a:t> 미술관 전시실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01407" y="8460225"/>
            <a:ext cx="2886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야나기</a:t>
            </a:r>
            <a:r>
              <a:rPr lang="ko-KR" altLang="en-US" dirty="0"/>
              <a:t> </a:t>
            </a:r>
            <a:r>
              <a:rPr lang="ko-KR" altLang="en-US" dirty="0" err="1"/>
              <a:t>무네요시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106586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 descr="직사각형, 사진 액자, 프레임이(가) 표시된 사진&#10;&#10;자동 생성된 설명">
            <a:extLst>
              <a:ext uri="{FF2B5EF4-FFF2-40B4-BE49-F238E27FC236}">
                <a16:creationId xmlns:a16="http://schemas.microsoft.com/office/drawing/2014/main" id="{92DA1083-F736-13F3-5F8D-E4A383AF40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" y="-25052"/>
            <a:ext cx="17556163" cy="9875342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1394D71B-C3E8-0CD8-202C-68AF9BB2537D}"/>
              </a:ext>
            </a:extLst>
          </p:cNvPr>
          <p:cNvSpPr/>
          <p:nvPr/>
        </p:nvSpPr>
        <p:spPr>
          <a:xfrm>
            <a:off x="555441" y="1377388"/>
            <a:ext cx="11986949" cy="45719"/>
          </a:xfrm>
          <a:prstGeom prst="rect">
            <a:avLst/>
          </a:prstGeom>
          <a:solidFill>
            <a:srgbClr val="D8C4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26D3C7-D4BC-FB4D-2EC5-A719290DA74E}"/>
              </a:ext>
            </a:extLst>
          </p:cNvPr>
          <p:cNvSpPr txBox="1"/>
          <p:nvPr/>
        </p:nvSpPr>
        <p:spPr>
          <a:xfrm>
            <a:off x="555441" y="707606"/>
            <a:ext cx="125614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국립박물관 연혁</a:t>
            </a:r>
            <a:endParaRPr lang="ko-KR" altLang="en-US" sz="3200" b="1" dirty="0"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01407" y="8460225"/>
            <a:ext cx="2886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2111020" y="2754118"/>
            <a:ext cx="14152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1911</a:t>
            </a:r>
          </a:p>
          <a:p>
            <a:r>
              <a:rPr lang="ko-KR" altLang="en-US" sz="1400" b="1" dirty="0" err="1"/>
              <a:t>이왕가박물관</a:t>
            </a:r>
            <a:endParaRPr lang="ko-KR" altLang="en-US" sz="1400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4121350" y="2671292"/>
            <a:ext cx="18943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1938</a:t>
            </a:r>
          </a:p>
          <a:p>
            <a:r>
              <a:rPr lang="ko-KR" altLang="en-US" sz="1400" b="1" dirty="0" err="1"/>
              <a:t>이왕가미술관</a:t>
            </a:r>
            <a:endParaRPr lang="ko-KR" altLang="en-US" sz="1400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7242247" y="2819930"/>
            <a:ext cx="19234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1946 </a:t>
            </a:r>
          </a:p>
          <a:p>
            <a:r>
              <a:rPr lang="ko-KR" altLang="en-US" sz="1400" b="1" dirty="0"/>
              <a:t>덕수궁미술관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0136281" y="2817464"/>
            <a:ext cx="16145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1969</a:t>
            </a:r>
          </a:p>
          <a:p>
            <a:r>
              <a:rPr lang="ko-KR" altLang="en-US" sz="1400" b="1" dirty="0"/>
              <a:t>국립박물관 통합</a:t>
            </a:r>
          </a:p>
        </p:txBody>
      </p:sp>
      <p:sp>
        <p:nvSpPr>
          <p:cNvPr id="22" name="오른쪽 화살표 21"/>
          <p:cNvSpPr/>
          <p:nvPr/>
        </p:nvSpPr>
        <p:spPr>
          <a:xfrm>
            <a:off x="10208712" y="2228641"/>
            <a:ext cx="2333678" cy="387085"/>
          </a:xfrm>
          <a:prstGeom prst="rightArrow">
            <a:avLst/>
          </a:prstGeom>
          <a:solidFill>
            <a:srgbClr val="29FF8A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오른쪽 화살표 22"/>
          <p:cNvSpPr/>
          <p:nvPr/>
        </p:nvSpPr>
        <p:spPr>
          <a:xfrm>
            <a:off x="2520005" y="3618157"/>
            <a:ext cx="4490302" cy="330945"/>
          </a:xfrm>
          <a:prstGeom prst="rightArrow">
            <a:avLst/>
          </a:prstGeom>
          <a:solidFill>
            <a:srgbClr val="B724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2493347" y="4036337"/>
            <a:ext cx="2330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1915</a:t>
            </a:r>
            <a:r>
              <a:rPr lang="en-US" altLang="ko-KR" b="1" dirty="0">
                <a:solidFill>
                  <a:srgbClr val="C00000"/>
                </a:solidFill>
              </a:rPr>
              <a:t> </a:t>
            </a:r>
            <a:r>
              <a:rPr lang="ko-KR" altLang="en-US" sz="1400" b="1" dirty="0"/>
              <a:t>조선총독부박물관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193492" y="4119942"/>
            <a:ext cx="3185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1945</a:t>
            </a:r>
            <a:r>
              <a:rPr lang="en-US" altLang="ko-KR" sz="1400" b="1" dirty="0"/>
              <a:t> </a:t>
            </a:r>
            <a:r>
              <a:rPr lang="ko-KR" altLang="en-US" sz="1400" b="1" dirty="0"/>
              <a:t>국립박물관으로 인수</a:t>
            </a:r>
          </a:p>
        </p:txBody>
      </p:sp>
      <p:sp>
        <p:nvSpPr>
          <p:cNvPr id="26" name="오른쪽 화살표 25"/>
          <p:cNvSpPr/>
          <p:nvPr/>
        </p:nvSpPr>
        <p:spPr>
          <a:xfrm>
            <a:off x="3637710" y="5005466"/>
            <a:ext cx="3372597" cy="349057"/>
          </a:xfrm>
          <a:prstGeom prst="rightArrow">
            <a:avLst/>
          </a:prstGeom>
          <a:solidFill>
            <a:srgbClr val="FFFF99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오른쪽 화살표 26"/>
          <p:cNvSpPr/>
          <p:nvPr/>
        </p:nvSpPr>
        <p:spPr>
          <a:xfrm>
            <a:off x="9481064" y="6332156"/>
            <a:ext cx="2261087" cy="359068"/>
          </a:xfrm>
          <a:prstGeom prst="rightArrow">
            <a:avLst/>
          </a:prstGeom>
          <a:solidFill>
            <a:srgbClr val="29FF8A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7146532" y="6332156"/>
            <a:ext cx="2285568" cy="338416"/>
          </a:xfrm>
          <a:prstGeom prst="rightArrow">
            <a:avLst/>
          </a:prstGeom>
          <a:solidFill>
            <a:srgbClr val="0000FF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3007808" y="6759716"/>
            <a:ext cx="2060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1924</a:t>
            </a:r>
            <a:r>
              <a:rPr lang="en-US" altLang="ko-KR" dirty="0"/>
              <a:t> </a:t>
            </a:r>
            <a:r>
              <a:rPr lang="ko-KR" altLang="en-US" sz="1400" b="1" dirty="0"/>
              <a:t>조선민족미술관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7137132" y="6747019"/>
            <a:ext cx="2028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1945 </a:t>
            </a:r>
            <a:r>
              <a:rPr lang="ko-KR" altLang="en-US" sz="1400" b="1" dirty="0" smtClean="0"/>
              <a:t>국립민족박물관</a:t>
            </a:r>
            <a:endParaRPr lang="ko-KR" altLang="en-US" sz="1400" b="1" dirty="0"/>
          </a:p>
        </p:txBody>
      </p:sp>
      <p:sp>
        <p:nvSpPr>
          <p:cNvPr id="31" name="오른쪽 화살표 30"/>
          <p:cNvSpPr/>
          <p:nvPr/>
        </p:nvSpPr>
        <p:spPr>
          <a:xfrm>
            <a:off x="3036566" y="6289871"/>
            <a:ext cx="4019310" cy="380701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/>
          <p:cNvSpPr txBox="1"/>
          <p:nvPr/>
        </p:nvSpPr>
        <p:spPr>
          <a:xfrm>
            <a:off x="3549810" y="5495116"/>
            <a:ext cx="263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1931</a:t>
            </a:r>
            <a:r>
              <a:rPr lang="en-US" altLang="ko-KR" dirty="0"/>
              <a:t> </a:t>
            </a:r>
            <a:r>
              <a:rPr lang="ko-KR" altLang="en-US" sz="1400" b="1" dirty="0" err="1"/>
              <a:t>개성부립박물관</a:t>
            </a:r>
            <a:endParaRPr lang="ko-KR" altLang="en-US" sz="1400" b="1" dirty="0"/>
          </a:p>
        </p:txBody>
      </p:sp>
      <p:sp>
        <p:nvSpPr>
          <p:cNvPr id="33" name="오른쪽 화살표 32"/>
          <p:cNvSpPr/>
          <p:nvPr/>
        </p:nvSpPr>
        <p:spPr>
          <a:xfrm>
            <a:off x="7146531" y="3610975"/>
            <a:ext cx="5359013" cy="346134"/>
          </a:xfrm>
          <a:prstGeom prst="rightArrow">
            <a:avLst/>
          </a:prstGeom>
          <a:solidFill>
            <a:srgbClr val="29FF8A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오른쪽 화살표 33"/>
          <p:cNvSpPr/>
          <p:nvPr/>
        </p:nvSpPr>
        <p:spPr>
          <a:xfrm>
            <a:off x="7137132" y="4998241"/>
            <a:ext cx="5368412" cy="399832"/>
          </a:xfrm>
          <a:prstGeom prst="rightArrow">
            <a:avLst/>
          </a:prstGeom>
          <a:solidFill>
            <a:srgbClr val="29FF8A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/>
          <p:cNvSpPr txBox="1"/>
          <p:nvPr/>
        </p:nvSpPr>
        <p:spPr>
          <a:xfrm>
            <a:off x="7182851" y="5558193"/>
            <a:ext cx="340292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dirty="0"/>
              <a:t>1946 </a:t>
            </a:r>
            <a:r>
              <a:rPr lang="ko-KR" altLang="en-US" sz="1400" b="1" dirty="0"/>
              <a:t>국립박물관 개성분관 통합</a:t>
            </a:r>
          </a:p>
        </p:txBody>
      </p:sp>
      <p:sp>
        <p:nvSpPr>
          <p:cNvPr id="39" name="순서도: 병합 38"/>
          <p:cNvSpPr/>
          <p:nvPr/>
        </p:nvSpPr>
        <p:spPr>
          <a:xfrm>
            <a:off x="6946867" y="2058945"/>
            <a:ext cx="209963" cy="166644"/>
          </a:xfrm>
          <a:prstGeom prst="flowChartMerg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오른쪽 화살표 39"/>
          <p:cNvSpPr/>
          <p:nvPr/>
        </p:nvSpPr>
        <p:spPr>
          <a:xfrm>
            <a:off x="582429" y="2216745"/>
            <a:ext cx="9626283" cy="410878"/>
          </a:xfrm>
          <a:prstGeom prst="rightArrow">
            <a:avLst/>
          </a:prstGeom>
          <a:solidFill>
            <a:srgbClr val="41B5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아래쪽 화살표 40"/>
          <p:cNvSpPr/>
          <p:nvPr/>
        </p:nvSpPr>
        <p:spPr>
          <a:xfrm>
            <a:off x="7051849" y="2502715"/>
            <a:ext cx="45719" cy="4869911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/>
          <p:cNvSpPr txBox="1"/>
          <p:nvPr/>
        </p:nvSpPr>
        <p:spPr>
          <a:xfrm rot="16200000">
            <a:off x="6872915" y="1118102"/>
            <a:ext cx="738664" cy="136649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3600" b="1" dirty="0"/>
              <a:t>1945  </a:t>
            </a:r>
            <a:endParaRPr lang="ko-KR" altLang="en-US" sz="3600" b="1" dirty="0"/>
          </a:p>
        </p:txBody>
      </p:sp>
      <p:sp>
        <p:nvSpPr>
          <p:cNvPr id="45" name="TextBox 44"/>
          <p:cNvSpPr txBox="1"/>
          <p:nvPr/>
        </p:nvSpPr>
        <p:spPr>
          <a:xfrm>
            <a:off x="467466" y="2673685"/>
            <a:ext cx="10891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1909</a:t>
            </a:r>
          </a:p>
          <a:p>
            <a:r>
              <a:rPr lang="ko-KR" altLang="en-US" b="1" dirty="0">
                <a:solidFill>
                  <a:srgbClr val="C00000"/>
                </a:solidFill>
              </a:rPr>
              <a:t>제실</a:t>
            </a:r>
            <a:endParaRPr lang="en-US" altLang="ko-KR" b="1" dirty="0">
              <a:solidFill>
                <a:srgbClr val="C00000"/>
              </a:solidFill>
            </a:endParaRPr>
          </a:p>
          <a:p>
            <a:r>
              <a:rPr lang="ko-KR" altLang="en-US" b="1" dirty="0">
                <a:solidFill>
                  <a:srgbClr val="C00000"/>
                </a:solidFill>
              </a:rPr>
              <a:t>박물관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9515872" y="6774680"/>
            <a:ext cx="3193958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dirty="0"/>
              <a:t>1950 </a:t>
            </a:r>
          </a:p>
          <a:p>
            <a:r>
              <a:rPr lang="ko-KR" altLang="en-US" sz="1400" b="1" dirty="0"/>
              <a:t>국립박물관 통합</a:t>
            </a:r>
          </a:p>
        </p:txBody>
      </p:sp>
    </p:spTree>
    <p:extLst>
      <p:ext uri="{BB962C8B-B14F-4D97-AF65-F5344CB8AC3E}">
        <p14:creationId xmlns:p14="http://schemas.microsoft.com/office/powerpoint/2010/main" val="602817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3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3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 descr="직사각형, 사진 액자, 프레임이(가) 표시된 사진&#10;&#10;자동 생성된 설명">
            <a:extLst>
              <a:ext uri="{FF2B5EF4-FFF2-40B4-BE49-F238E27FC236}">
                <a16:creationId xmlns:a16="http://schemas.microsoft.com/office/drawing/2014/main" id="{92DA1083-F736-13F3-5F8D-E4A383AF40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49892"/>
            <a:ext cx="17556163" cy="987534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55293" y="868546"/>
            <a:ext cx="3528392" cy="650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3600" b="1" dirty="0" smtClean="0">
                <a:solidFill>
                  <a:srgbClr val="0070C0"/>
                </a:solidFill>
                <a:latin typeface="+mj-ea"/>
                <a:ea typeface="+mj-ea"/>
              </a:rPr>
              <a:t>국립박물관</a:t>
            </a:r>
            <a:endParaRPr lang="en-US" altLang="ko-KR" sz="3600" b="1" dirty="0">
              <a:solidFill>
                <a:srgbClr val="0070C0"/>
              </a:solidFill>
              <a:latin typeface="+mj-ea"/>
              <a:ea typeface="+mj-e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999419" y="554407"/>
            <a:ext cx="8904471" cy="29361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2400" dirty="0"/>
              <a:t>- 1945. </a:t>
            </a:r>
            <a:r>
              <a:rPr lang="ko-KR" altLang="en-US" sz="2400" dirty="0"/>
              <a:t>조선총독부박물관을 인수하여 </a:t>
            </a:r>
            <a:r>
              <a:rPr lang="en-US" altLang="ko-KR" sz="2400" dirty="0"/>
              <a:t>‘</a:t>
            </a:r>
            <a:r>
              <a:rPr lang="ko-KR" altLang="en-US" sz="2400" dirty="0"/>
              <a:t>국립박물관</a:t>
            </a:r>
            <a:r>
              <a:rPr lang="en-US" altLang="ko-KR" sz="2400" dirty="0"/>
              <a:t>’</a:t>
            </a:r>
            <a:r>
              <a:rPr lang="ko-KR" altLang="en-US" sz="2400" dirty="0"/>
              <a:t> 개관     </a:t>
            </a:r>
            <a:endParaRPr lang="en-US" altLang="ko-KR" sz="2400" dirty="0"/>
          </a:p>
          <a:p>
            <a:pPr>
              <a:lnSpc>
                <a:spcPct val="110000"/>
              </a:lnSpc>
            </a:pPr>
            <a:r>
              <a:rPr lang="en-US" altLang="ko-KR" sz="2400" dirty="0"/>
              <a:t>  1955. </a:t>
            </a:r>
            <a:r>
              <a:rPr lang="ko-KR" altLang="en-US" sz="2400" dirty="0"/>
              <a:t>덕수궁 이전  </a:t>
            </a:r>
            <a:endParaRPr lang="en-US" altLang="ko-KR" sz="2400" dirty="0"/>
          </a:p>
          <a:p>
            <a:pPr>
              <a:lnSpc>
                <a:spcPct val="110000"/>
              </a:lnSpc>
            </a:pPr>
            <a:r>
              <a:rPr lang="ko-KR" altLang="en-US" sz="2400" dirty="0"/>
              <a:t>  </a:t>
            </a:r>
            <a:r>
              <a:rPr lang="en-US" altLang="ko-KR" sz="2400" dirty="0"/>
              <a:t>1972. </a:t>
            </a:r>
            <a:r>
              <a:rPr lang="ko-KR" altLang="en-US" sz="2400" dirty="0"/>
              <a:t>경복궁 이전</a:t>
            </a:r>
            <a:r>
              <a:rPr lang="en-US" altLang="ko-KR" sz="2400" dirty="0"/>
              <a:t>.</a:t>
            </a:r>
            <a:r>
              <a:rPr lang="ko-KR" altLang="en-US" sz="2400" dirty="0"/>
              <a:t> </a:t>
            </a:r>
            <a:r>
              <a:rPr lang="en-US" altLang="ko-KR" sz="2400" dirty="0"/>
              <a:t>‘</a:t>
            </a:r>
            <a:r>
              <a:rPr lang="ko-KR" altLang="en-US" sz="2400" dirty="0"/>
              <a:t>국립중앙박물관</a:t>
            </a:r>
            <a:r>
              <a:rPr lang="en-US" altLang="ko-KR" sz="2400" dirty="0"/>
              <a:t>’</a:t>
            </a:r>
            <a:r>
              <a:rPr lang="ko-KR" altLang="en-US" sz="2400" dirty="0"/>
              <a:t> 명칭 변경  </a:t>
            </a:r>
            <a:endParaRPr lang="en-US" altLang="ko-KR" sz="2400" dirty="0"/>
          </a:p>
          <a:p>
            <a:pPr>
              <a:lnSpc>
                <a:spcPct val="110000"/>
              </a:lnSpc>
            </a:pPr>
            <a:r>
              <a:rPr lang="ko-KR" altLang="en-US" sz="2400" dirty="0"/>
              <a:t>  </a:t>
            </a:r>
            <a:r>
              <a:rPr lang="en-US" altLang="ko-KR" sz="2400" dirty="0"/>
              <a:t>1986.</a:t>
            </a:r>
            <a:r>
              <a:rPr lang="ko-KR" altLang="en-US" sz="2400" dirty="0"/>
              <a:t> 중앙청 이전      </a:t>
            </a:r>
            <a:endParaRPr lang="en-US" altLang="ko-KR" sz="2400" dirty="0"/>
          </a:p>
          <a:p>
            <a:pPr>
              <a:lnSpc>
                <a:spcPct val="110000"/>
              </a:lnSpc>
            </a:pPr>
            <a:r>
              <a:rPr lang="ko-KR" altLang="en-US" sz="2400" dirty="0"/>
              <a:t>  </a:t>
            </a:r>
            <a:r>
              <a:rPr lang="en-US" altLang="ko-KR" sz="2400" dirty="0"/>
              <a:t>1996. </a:t>
            </a:r>
            <a:r>
              <a:rPr lang="ko-KR" altLang="en-US" sz="2400" dirty="0"/>
              <a:t>경복궁 현 국립고궁박물관 이전</a:t>
            </a:r>
            <a:endParaRPr lang="en-US" altLang="ko-KR" sz="2400" dirty="0"/>
          </a:p>
          <a:p>
            <a:pPr>
              <a:lnSpc>
                <a:spcPct val="110000"/>
              </a:lnSpc>
            </a:pPr>
            <a:r>
              <a:rPr lang="ko-KR" altLang="en-US" sz="2400" dirty="0"/>
              <a:t>  </a:t>
            </a:r>
            <a:r>
              <a:rPr lang="en-US" altLang="ko-KR" sz="2400" dirty="0"/>
              <a:t>2005. </a:t>
            </a:r>
            <a:r>
              <a:rPr lang="ko-KR" altLang="en-US" sz="2400" dirty="0"/>
              <a:t>용산 새 박물관 이전 </a:t>
            </a:r>
          </a:p>
          <a:p>
            <a:pPr>
              <a:lnSpc>
                <a:spcPct val="110000"/>
              </a:lnSpc>
            </a:pPr>
            <a:r>
              <a:rPr lang="en-US" altLang="ko-KR" sz="2400" dirty="0"/>
              <a:t>        </a:t>
            </a:r>
            <a:r>
              <a:rPr lang="ko-KR" altLang="en-US" sz="2400" dirty="0"/>
              <a:t> </a:t>
            </a:r>
            <a:endParaRPr lang="en-US" altLang="ko-KR" sz="2400" dirty="0"/>
          </a:p>
        </p:txBody>
      </p:sp>
      <p:sp>
        <p:nvSpPr>
          <p:cNvPr id="5" name="오른쪽 화살표 4"/>
          <p:cNvSpPr/>
          <p:nvPr/>
        </p:nvSpPr>
        <p:spPr>
          <a:xfrm>
            <a:off x="3881450" y="1048178"/>
            <a:ext cx="404470" cy="290786"/>
          </a:xfrm>
          <a:prstGeom prst="rightArrow">
            <a:avLst/>
          </a:prstGeom>
          <a:solidFill>
            <a:srgbClr val="00FF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54"/>
          <a:stretch/>
        </p:blipFill>
        <p:spPr>
          <a:xfrm>
            <a:off x="11442550" y="2766473"/>
            <a:ext cx="3904602" cy="570083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3" t="7128" r="-406" b="8075"/>
          <a:stretch/>
        </p:blipFill>
        <p:spPr>
          <a:xfrm>
            <a:off x="765297" y="3490595"/>
            <a:ext cx="8468243" cy="553024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1631655" y="8561604"/>
            <a:ext cx="20999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초대 국립박물관장 </a:t>
            </a:r>
            <a:endParaRPr lang="en-US" altLang="ko-KR" sz="1600" dirty="0"/>
          </a:p>
          <a:p>
            <a:r>
              <a:rPr lang="ko-KR" altLang="en-US" sz="1600" dirty="0"/>
              <a:t>  김재원</a:t>
            </a:r>
            <a:r>
              <a:rPr lang="en-US" altLang="ko-KR" sz="1600" dirty="0"/>
              <a:t> </a:t>
            </a:r>
            <a:r>
              <a:rPr lang="ko-KR" altLang="en-US" sz="1600" dirty="0"/>
              <a:t>박사 가족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32606021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 descr="직사각형, 사진 액자, 프레임이(가) 표시된 사진&#10;&#10;자동 생성된 설명">
            <a:extLst>
              <a:ext uri="{FF2B5EF4-FFF2-40B4-BE49-F238E27FC236}">
                <a16:creationId xmlns:a16="http://schemas.microsoft.com/office/drawing/2014/main" id="{92DA1083-F736-13F3-5F8D-E4A383AF40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8"/>
            <a:ext cx="17556163" cy="9875342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1394D71B-C3E8-0CD8-202C-68AF9BB2537D}"/>
              </a:ext>
            </a:extLst>
          </p:cNvPr>
          <p:cNvSpPr/>
          <p:nvPr/>
        </p:nvSpPr>
        <p:spPr>
          <a:xfrm>
            <a:off x="555441" y="1377388"/>
            <a:ext cx="11986949" cy="45719"/>
          </a:xfrm>
          <a:prstGeom prst="rect">
            <a:avLst/>
          </a:prstGeom>
          <a:solidFill>
            <a:srgbClr val="D8C4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C26D3C7-D4BC-FB4D-2EC5-A719290DA74E}"/>
              </a:ext>
            </a:extLst>
          </p:cNvPr>
          <p:cNvSpPr txBox="1"/>
          <p:nvPr/>
        </p:nvSpPr>
        <p:spPr>
          <a:xfrm>
            <a:off x="555441" y="707606"/>
            <a:ext cx="125614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국립박물관의 여정</a:t>
            </a:r>
            <a:r>
              <a:rPr lang="en-US" altLang="ko-KR" sz="3200" b="1" dirty="0" smtClean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, </a:t>
            </a:r>
            <a:r>
              <a:rPr lang="ko-KR" altLang="en-US" sz="3200" b="1" dirty="0" smtClean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역사</a:t>
            </a:r>
            <a:endParaRPr lang="ko-KR" altLang="en-US" sz="3200" b="1" dirty="0"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857778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 descr="직사각형, 사진 액자, 프레임이(가) 표시된 사진&#10;&#10;자동 생성된 설명">
            <a:extLst>
              <a:ext uri="{FF2B5EF4-FFF2-40B4-BE49-F238E27FC236}">
                <a16:creationId xmlns:a16="http://schemas.microsoft.com/office/drawing/2014/main" id="{92DA1083-F736-13F3-5F8D-E4A383AF40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96"/>
            <a:ext cx="17556163" cy="9875342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1394D71B-C3E8-0CD8-202C-68AF9BB2537D}"/>
              </a:ext>
            </a:extLst>
          </p:cNvPr>
          <p:cNvSpPr/>
          <p:nvPr/>
        </p:nvSpPr>
        <p:spPr>
          <a:xfrm>
            <a:off x="555441" y="1377388"/>
            <a:ext cx="11986949" cy="45719"/>
          </a:xfrm>
          <a:prstGeom prst="rect">
            <a:avLst/>
          </a:prstGeom>
          <a:solidFill>
            <a:srgbClr val="D8C4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26D3C7-D4BC-FB4D-2EC5-A719290DA74E}"/>
              </a:ext>
            </a:extLst>
          </p:cNvPr>
          <p:cNvSpPr txBox="1"/>
          <p:nvPr/>
        </p:nvSpPr>
        <p:spPr>
          <a:xfrm>
            <a:off x="555441" y="707606"/>
            <a:ext cx="125614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국립중앙박물관 소장품</a:t>
            </a:r>
            <a:endParaRPr lang="ko-KR" altLang="en-US" sz="3200" b="1" dirty="0"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-1" y="1788984"/>
            <a:ext cx="1131100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/>
              <a:t>1945</a:t>
            </a:r>
            <a:r>
              <a:rPr lang="ko-KR" altLang="en-US" sz="2400" b="1" dirty="0"/>
              <a:t>년 이전에 건립 운영된 다른 </a:t>
            </a:r>
            <a:r>
              <a:rPr lang="ko-KR" altLang="en-US" sz="2400" b="1" dirty="0" err="1"/>
              <a:t>박물관으로부터</a:t>
            </a:r>
            <a:r>
              <a:rPr lang="ko-KR" altLang="en-US" sz="2400" b="1" dirty="0"/>
              <a:t> </a:t>
            </a:r>
            <a:r>
              <a:rPr lang="en-US" altLang="ko-KR" sz="2400" b="1" dirty="0"/>
              <a:t>‘</a:t>
            </a:r>
            <a:r>
              <a:rPr lang="ko-KR" altLang="en-US" sz="2400" b="1" dirty="0"/>
              <a:t>이관된</a:t>
            </a:r>
            <a:r>
              <a:rPr lang="en-US" altLang="ko-KR" sz="2400" b="1" dirty="0"/>
              <a:t>’</a:t>
            </a:r>
            <a:r>
              <a:rPr lang="ko-KR" altLang="en-US" sz="2400" b="1" dirty="0"/>
              <a:t> 소장품과</a:t>
            </a:r>
            <a:endParaRPr lang="en-US" altLang="ko-KR" sz="2400" b="1" dirty="0"/>
          </a:p>
          <a:p>
            <a:pPr>
              <a:lnSpc>
                <a:spcPct val="150000"/>
              </a:lnSpc>
            </a:pPr>
            <a:r>
              <a:rPr lang="en-US" altLang="ko-KR" sz="2400" b="1" dirty="0"/>
              <a:t>                 1945</a:t>
            </a:r>
            <a:r>
              <a:rPr lang="ko-KR" altLang="en-US" sz="2400" b="1" dirty="0"/>
              <a:t>년 국립박물관 개관 후에 </a:t>
            </a:r>
            <a:r>
              <a:rPr lang="en-US" altLang="ko-KR" sz="2400" b="1" dirty="0"/>
              <a:t>‘</a:t>
            </a:r>
            <a:r>
              <a:rPr lang="ko-KR" altLang="en-US" sz="2400" b="1" dirty="0"/>
              <a:t>수집한</a:t>
            </a:r>
            <a:r>
              <a:rPr lang="en-US" altLang="ko-KR" sz="2400" b="1" dirty="0"/>
              <a:t>’</a:t>
            </a:r>
            <a:r>
              <a:rPr lang="ko-KR" altLang="en-US" sz="2400" b="1" dirty="0"/>
              <a:t> 소장품으로 구성</a:t>
            </a:r>
            <a:endParaRPr lang="ko-KR" altLang="en-US" sz="2400" b="1" dirty="0"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</p:txBody>
      </p:sp>
      <p:grpSp>
        <p:nvGrpSpPr>
          <p:cNvPr id="16" name="그룹 9"/>
          <p:cNvGrpSpPr/>
          <p:nvPr/>
        </p:nvGrpSpPr>
        <p:grpSpPr>
          <a:xfrm>
            <a:off x="934821" y="4199270"/>
            <a:ext cx="3756382" cy="3513755"/>
            <a:chOff x="2647819" y="1643049"/>
            <a:chExt cx="3807813" cy="3571901"/>
          </a:xfrm>
        </p:grpSpPr>
        <p:sp>
          <p:nvSpPr>
            <p:cNvPr id="18" name="타원 6"/>
            <p:cNvSpPr/>
            <p:nvPr/>
          </p:nvSpPr>
          <p:spPr>
            <a:xfrm>
              <a:off x="3500430" y="1643049"/>
              <a:ext cx="2071702" cy="2071702"/>
            </a:xfrm>
            <a:prstGeom prst="ellipse">
              <a:avLst/>
            </a:prstGeom>
            <a:solidFill>
              <a:srgbClr val="FC108C">
                <a:alpha val="80000"/>
              </a:srgb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tx1"/>
                  </a:solidFill>
                </a:rPr>
                <a:t>덕수궁</a:t>
              </a:r>
              <a:endParaRPr lang="en-US" altLang="ko-KR" b="1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b="1" dirty="0">
                  <a:solidFill>
                    <a:schemeClr val="tx1"/>
                  </a:solidFill>
                </a:rPr>
                <a:t>미술관</a:t>
              </a:r>
              <a:endParaRPr lang="en-US" altLang="ko-KR" b="1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1909-1946</a:t>
              </a:r>
            </a:p>
          </p:txBody>
        </p:sp>
        <p:sp>
          <p:nvSpPr>
            <p:cNvPr id="19" name="타원 7"/>
            <p:cNvSpPr/>
            <p:nvPr/>
          </p:nvSpPr>
          <p:spPr>
            <a:xfrm>
              <a:off x="2647819" y="3143248"/>
              <a:ext cx="2071702" cy="2071702"/>
            </a:xfrm>
            <a:prstGeom prst="ellipse">
              <a:avLst/>
            </a:prstGeom>
            <a:solidFill>
              <a:srgbClr val="FFFF00">
                <a:alpha val="70000"/>
              </a:srgb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 err="1">
                  <a:solidFill>
                    <a:schemeClr val="tx1"/>
                  </a:solidFill>
                </a:rPr>
                <a:t>개성부립</a:t>
              </a:r>
              <a:endParaRPr lang="en-US" altLang="ko-KR" b="1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b="1" dirty="0">
                  <a:solidFill>
                    <a:schemeClr val="tx1"/>
                  </a:solidFill>
                </a:rPr>
                <a:t>박물관</a:t>
              </a:r>
              <a:r>
                <a:rPr lang="en-US" altLang="ko-KR" sz="1400" b="1" dirty="0">
                  <a:solidFill>
                    <a:schemeClr val="tx1"/>
                  </a:solidFill>
                </a:rPr>
                <a:t> </a:t>
              </a:r>
            </a:p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1931-1946</a:t>
              </a:r>
            </a:p>
          </p:txBody>
        </p:sp>
        <p:sp>
          <p:nvSpPr>
            <p:cNvPr id="20" name="타원 8"/>
            <p:cNvSpPr/>
            <p:nvPr/>
          </p:nvSpPr>
          <p:spPr>
            <a:xfrm>
              <a:off x="4383930" y="3143248"/>
              <a:ext cx="2071702" cy="2071702"/>
            </a:xfrm>
            <a:prstGeom prst="ellipse">
              <a:avLst/>
            </a:prstGeom>
            <a:solidFill>
              <a:srgbClr val="00B0F0">
                <a:alpha val="70000"/>
              </a:srgb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tx1"/>
                  </a:solidFill>
                </a:rPr>
                <a:t>국립민족</a:t>
              </a:r>
              <a:endParaRPr lang="en-US" altLang="ko-KR" b="1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b="1" dirty="0">
                  <a:solidFill>
                    <a:schemeClr val="tx1"/>
                  </a:solidFill>
                </a:rPr>
                <a:t>박물관</a:t>
              </a:r>
              <a:r>
                <a:rPr lang="en-US" altLang="ko-KR" b="1" dirty="0">
                  <a:solidFill>
                    <a:schemeClr val="tx1"/>
                  </a:solidFill>
                </a:rPr>
                <a:t> </a:t>
              </a:r>
              <a:r>
                <a:rPr lang="en-US" altLang="ko-KR" sz="1400" b="1" dirty="0">
                  <a:solidFill>
                    <a:schemeClr val="tx1"/>
                  </a:solidFill>
                </a:rPr>
                <a:t> </a:t>
              </a:r>
            </a:p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1945-1950</a:t>
              </a:r>
            </a:p>
          </p:txBody>
        </p:sp>
      </p:grpSp>
      <p:sp>
        <p:nvSpPr>
          <p:cNvPr id="21" name="타원 6"/>
          <p:cNvSpPr/>
          <p:nvPr/>
        </p:nvSpPr>
        <p:spPr>
          <a:xfrm>
            <a:off x="3833376" y="4199270"/>
            <a:ext cx="1986188" cy="2017091"/>
          </a:xfrm>
          <a:prstGeom prst="ellipse">
            <a:avLst/>
          </a:prstGeom>
          <a:solidFill>
            <a:schemeClr val="bg1">
              <a:lumMod val="65000"/>
              <a:alpha val="8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조선총독부</a:t>
            </a:r>
            <a:r>
              <a:rPr lang="en-US" altLang="ko-KR" b="1" dirty="0">
                <a:solidFill>
                  <a:schemeClr val="tx1"/>
                </a:solidFill>
              </a:rPr>
              <a:t> </a:t>
            </a:r>
            <a:r>
              <a:rPr lang="ko-KR" altLang="en-US" b="1" dirty="0">
                <a:solidFill>
                  <a:schemeClr val="tx1"/>
                </a:solidFill>
              </a:rPr>
              <a:t>박물관</a:t>
            </a:r>
            <a:endParaRPr lang="en-US" altLang="ko-KR" b="1" dirty="0">
              <a:solidFill>
                <a:schemeClr val="tx1"/>
              </a:solidFill>
            </a:endParaRPr>
          </a:p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1915-1945</a:t>
            </a:r>
          </a:p>
        </p:txBody>
      </p:sp>
      <p:sp>
        <p:nvSpPr>
          <p:cNvPr id="22" name="타원 6"/>
          <p:cNvSpPr/>
          <p:nvPr/>
        </p:nvSpPr>
        <p:spPr>
          <a:xfrm>
            <a:off x="4574606" y="5780137"/>
            <a:ext cx="2040648" cy="1932888"/>
          </a:xfrm>
          <a:prstGeom prst="ellipse">
            <a:avLst/>
          </a:prstGeom>
          <a:solidFill>
            <a:schemeClr val="accent5">
              <a:lumMod val="40000"/>
              <a:lumOff val="60000"/>
              <a:alpha val="8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조선민족</a:t>
            </a:r>
            <a:endParaRPr lang="en-US" altLang="ko-KR" b="1" dirty="0">
              <a:solidFill>
                <a:schemeClr val="tx1"/>
              </a:solidFill>
            </a:endParaRPr>
          </a:p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미술관</a:t>
            </a:r>
            <a:r>
              <a:rPr lang="en-US" altLang="ko-KR" b="1" dirty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1924-1945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7771325" y="4979780"/>
            <a:ext cx="439994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6600" b="1" dirty="0"/>
              <a:t>+</a:t>
            </a:r>
            <a:endParaRPr lang="ko-KR" altLang="en-US" sz="6600" b="1" dirty="0"/>
          </a:p>
        </p:txBody>
      </p:sp>
      <p:sp>
        <p:nvSpPr>
          <p:cNvPr id="26" name="타원 25"/>
          <p:cNvSpPr/>
          <p:nvPr/>
        </p:nvSpPr>
        <p:spPr>
          <a:xfrm>
            <a:off x="9519086" y="5069903"/>
            <a:ext cx="2088232" cy="2035745"/>
          </a:xfrm>
          <a:prstGeom prst="ellipse">
            <a:avLst/>
          </a:prstGeom>
          <a:solidFill>
            <a:srgbClr val="00FF99">
              <a:alpha val="69804"/>
            </a:srgb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국립박물관</a:t>
            </a:r>
            <a:r>
              <a:rPr lang="en-US" altLang="ko-KR" b="1" dirty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1945- </a:t>
            </a:r>
            <a:r>
              <a:rPr lang="ko-KR" altLang="en-US" sz="1400" b="1" dirty="0">
                <a:solidFill>
                  <a:schemeClr val="tx1"/>
                </a:solidFill>
              </a:rPr>
              <a:t>현재</a:t>
            </a:r>
            <a:endParaRPr lang="en-US" altLang="ko-KR" sz="1400" b="1" dirty="0">
              <a:solidFill>
                <a:schemeClr val="tx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9722517" y="4131470"/>
            <a:ext cx="3062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FF0000"/>
                </a:solidFill>
              </a:rPr>
              <a:t>1945</a:t>
            </a:r>
            <a:r>
              <a:rPr lang="ko-KR" altLang="en-US" sz="2400" b="1" dirty="0">
                <a:solidFill>
                  <a:srgbClr val="FF0000"/>
                </a:solidFill>
              </a:rPr>
              <a:t>년 </a:t>
            </a:r>
            <a:r>
              <a:rPr lang="ko-KR" altLang="en-US" sz="2400" b="1" dirty="0" smtClean="0">
                <a:solidFill>
                  <a:srgbClr val="FF0000"/>
                </a:solidFill>
              </a:rPr>
              <a:t>이후 수집품</a:t>
            </a:r>
            <a:endParaRPr lang="ko-KR" altLang="en-US" sz="2400" b="1" dirty="0">
              <a:solidFill>
                <a:srgbClr val="FF0000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221088" y="3383277"/>
            <a:ext cx="22576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err="1">
                <a:solidFill>
                  <a:srgbClr val="FF0000"/>
                </a:solidFill>
              </a:rPr>
              <a:t>이관품</a:t>
            </a:r>
            <a:endParaRPr lang="ko-KR" alt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4736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/>
      <p:bldP spid="2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 descr="직사각형, 사진 액자, 프레임이(가) 표시된 사진&#10;&#10;자동 생성된 설명">
            <a:extLst>
              <a:ext uri="{FF2B5EF4-FFF2-40B4-BE49-F238E27FC236}">
                <a16:creationId xmlns:a16="http://schemas.microsoft.com/office/drawing/2014/main" id="{92DA1083-F736-13F3-5F8D-E4A383AF40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163" cy="987534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622936" y="5916535"/>
            <a:ext cx="7812427" cy="2394502"/>
          </a:xfrm>
          <a:prstGeom prst="rect">
            <a:avLst/>
          </a:prstGeom>
          <a:solidFill>
            <a:srgbClr val="00B0F0"/>
          </a:solidFill>
          <a:ln w="9525"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ko-KR" sz="2400" b="1" u="sng" dirty="0"/>
              <a:t/>
            </a:r>
            <a:br>
              <a:rPr lang="en-US" altLang="ko-KR" sz="2400" b="1" u="sng" dirty="0"/>
            </a:br>
            <a:r>
              <a:rPr lang="ko-KR" altLang="en-US" sz="2800" b="1" u="sng" dirty="0">
                <a:latin typeface="HY견명조" panose="02030600000101010101" pitchFamily="18" charset="-127"/>
                <a:ea typeface="HY견명조" panose="02030600000101010101" pitchFamily="18" charset="-127"/>
              </a:rPr>
              <a:t>국립박물관 소장품 역사</a:t>
            </a:r>
            <a:endParaRPr lang="en-US" altLang="ko-KR" sz="2800" b="1" u="sng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algn="ctr">
              <a:lnSpc>
                <a:spcPct val="110000"/>
              </a:lnSpc>
            </a:pPr>
            <a:r>
              <a:rPr lang="ko-KR" altLang="en-US" sz="2000" b="1" dirty="0"/>
              <a:t>한국 최초의 박물관 </a:t>
            </a:r>
            <a:r>
              <a:rPr lang="en-US" altLang="ko-KR" sz="2000" b="1" u="sng" dirty="0"/>
              <a:t>‘</a:t>
            </a:r>
            <a:r>
              <a:rPr lang="ko-KR" altLang="en-US" sz="2000" b="1" u="sng" dirty="0" err="1"/>
              <a:t>제실박물관</a:t>
            </a:r>
            <a:r>
              <a:rPr lang="en-US" altLang="ko-KR" sz="2000" b="1" dirty="0"/>
              <a:t>’</a:t>
            </a:r>
            <a:r>
              <a:rPr lang="ko-KR" altLang="en-US" sz="2000" b="1" dirty="0"/>
              <a:t>이</a:t>
            </a:r>
            <a:endParaRPr lang="en-US" altLang="ko-KR" sz="2000" b="1" dirty="0"/>
          </a:p>
          <a:p>
            <a:pPr algn="ctr">
              <a:lnSpc>
                <a:spcPct val="110000"/>
              </a:lnSpc>
            </a:pPr>
            <a:r>
              <a:rPr lang="en-US" altLang="ko-KR" sz="2000" b="1" dirty="0"/>
              <a:t>1909</a:t>
            </a:r>
            <a:r>
              <a:rPr lang="ko-KR" altLang="en-US" sz="2000" b="1" dirty="0"/>
              <a:t>년 개관 준비를 위해 </a:t>
            </a:r>
            <a:endParaRPr lang="en-US" altLang="ko-KR" sz="2000" b="1" dirty="0"/>
          </a:p>
          <a:p>
            <a:pPr algn="ctr">
              <a:lnSpc>
                <a:spcPct val="110000"/>
              </a:lnSpc>
            </a:pPr>
            <a:r>
              <a:rPr lang="ko-KR" altLang="en-US" sz="2000" b="1" u="sng" dirty="0"/>
              <a:t>미술품 구입을 시작한 </a:t>
            </a:r>
            <a:r>
              <a:rPr lang="en-US" altLang="ko-KR" sz="2000" b="1" u="sng" dirty="0"/>
              <a:t>1908</a:t>
            </a:r>
            <a:r>
              <a:rPr lang="ko-KR" altLang="en-US" sz="2000" b="1" u="sng" dirty="0"/>
              <a:t>년</a:t>
            </a:r>
            <a:r>
              <a:rPr lang="ko-KR" altLang="en-US" sz="2000" b="1" dirty="0"/>
              <a:t>부터</a:t>
            </a:r>
            <a:endParaRPr lang="en-US" altLang="ko-KR" sz="2000" b="1" dirty="0"/>
          </a:p>
          <a:p>
            <a:pPr algn="ctr">
              <a:lnSpc>
                <a:spcPct val="110000"/>
              </a:lnSpc>
            </a:pPr>
            <a:r>
              <a:rPr lang="ko-KR" altLang="en-US" sz="2400" b="1" dirty="0">
                <a:solidFill>
                  <a:srgbClr val="00B0F0"/>
                </a:solidFill>
              </a:rPr>
              <a:t> </a:t>
            </a:r>
            <a:endParaRPr lang="en-US" altLang="ko-KR" sz="2400" b="1" dirty="0">
              <a:solidFill>
                <a:srgbClr val="00B0F0"/>
              </a:solidFill>
            </a:endParaRPr>
          </a:p>
        </p:txBody>
      </p:sp>
      <p:sp>
        <p:nvSpPr>
          <p:cNvPr id="4" name="이등변 삼각형 3"/>
          <p:cNvSpPr/>
          <p:nvPr/>
        </p:nvSpPr>
        <p:spPr>
          <a:xfrm rot="10800000">
            <a:off x="6360317" y="4409244"/>
            <a:ext cx="920394" cy="552443"/>
          </a:xfrm>
          <a:prstGeom prst="triangle">
            <a:avLst>
              <a:gd name="adj" fmla="val 50000"/>
            </a:avLst>
          </a:prstGeom>
          <a:solidFill>
            <a:srgbClr val="00B0F0"/>
          </a:solidFill>
          <a:ln w="28575">
            <a:solidFill>
              <a:srgbClr val="FFFF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 rot="10800000" flipV="1">
            <a:off x="2622936" y="896783"/>
            <a:ext cx="7812427" cy="2615927"/>
          </a:xfrm>
          <a:prstGeom prst="rect">
            <a:avLst/>
          </a:prstGeom>
          <a:solidFill>
            <a:srgbClr val="FFFF37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0000"/>
              </a:lnSpc>
            </a:pPr>
            <a:r>
              <a:rPr lang="ko-KR" altLang="en-US" sz="2800" b="1" u="sng" dirty="0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국립박물관 역사는 </a:t>
            </a:r>
            <a:r>
              <a:rPr lang="en-US" altLang="ko-KR" sz="2800" b="1" u="sng" dirty="0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1945</a:t>
            </a:r>
            <a:r>
              <a:rPr lang="ko-KR" altLang="en-US" sz="2800" b="1" u="sng" dirty="0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년부터</a:t>
            </a:r>
            <a:r>
              <a:rPr lang="ko-KR" altLang="en-US" sz="2800" b="1" dirty="0">
                <a:solidFill>
                  <a:schemeClr val="tx1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  </a:t>
            </a:r>
            <a:endParaRPr lang="en-US" altLang="ko-KR" sz="2800" b="1" dirty="0">
              <a:solidFill>
                <a:schemeClr val="tx1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pPr algn="ctr">
              <a:lnSpc>
                <a:spcPct val="110000"/>
              </a:lnSpc>
            </a:pPr>
            <a:r>
              <a:rPr lang="ko-KR" altLang="en-US" sz="2000" b="1" dirty="0">
                <a:solidFill>
                  <a:schemeClr val="tx1"/>
                </a:solidFill>
              </a:rPr>
              <a:t>개성박물관</a:t>
            </a:r>
            <a:r>
              <a:rPr lang="en-US" altLang="ko-KR" sz="2000" b="1" dirty="0">
                <a:solidFill>
                  <a:schemeClr val="tx1"/>
                </a:solidFill>
              </a:rPr>
              <a:t>, </a:t>
            </a:r>
            <a:r>
              <a:rPr lang="ko-KR" altLang="en-US" sz="2000" b="1" dirty="0">
                <a:solidFill>
                  <a:schemeClr val="tx1"/>
                </a:solidFill>
              </a:rPr>
              <a:t>국립민족박물관</a:t>
            </a:r>
            <a:r>
              <a:rPr lang="en-US" altLang="ko-KR" sz="2000" b="1" dirty="0">
                <a:solidFill>
                  <a:schemeClr val="tx1"/>
                </a:solidFill>
              </a:rPr>
              <a:t>, </a:t>
            </a:r>
            <a:r>
              <a:rPr lang="ko-KR" altLang="en-US" sz="2000" b="1" dirty="0">
                <a:solidFill>
                  <a:schemeClr val="tx1"/>
                </a:solidFill>
              </a:rPr>
              <a:t>덕수궁미술관</a:t>
            </a:r>
            <a:r>
              <a:rPr lang="en-US" altLang="ko-KR" sz="2000" b="1" dirty="0">
                <a:solidFill>
                  <a:schemeClr val="tx1"/>
                </a:solidFill>
              </a:rPr>
              <a:t>, </a:t>
            </a:r>
          </a:p>
          <a:p>
            <a:pPr algn="ctr">
              <a:lnSpc>
                <a:spcPct val="110000"/>
              </a:lnSpc>
            </a:pPr>
            <a:r>
              <a:rPr lang="ko-KR" altLang="en-US" sz="2000" b="1" dirty="0">
                <a:solidFill>
                  <a:schemeClr val="tx1"/>
                </a:solidFill>
              </a:rPr>
              <a:t>조선총독부박물관을 통합</a:t>
            </a:r>
          </a:p>
        </p:txBody>
      </p:sp>
    </p:spTree>
    <p:extLst>
      <p:ext uri="{BB962C8B-B14F-4D97-AF65-F5344CB8AC3E}">
        <p14:creationId xmlns:p14="http://schemas.microsoft.com/office/powerpoint/2010/main" val="26440848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 descr="직사각형, 사진 액자, 프레임이(가) 표시된 사진&#10;&#10;자동 생성된 설명">
            <a:extLst>
              <a:ext uri="{FF2B5EF4-FFF2-40B4-BE49-F238E27FC236}">
                <a16:creationId xmlns:a16="http://schemas.microsoft.com/office/drawing/2014/main" id="{92DA1083-F736-13F3-5F8D-E4A383AF40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8"/>
            <a:ext cx="17556163" cy="987534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28" t="5568" r="9098"/>
          <a:stretch/>
        </p:blipFill>
        <p:spPr>
          <a:xfrm>
            <a:off x="7876611" y="905772"/>
            <a:ext cx="5068347" cy="792507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3" t="5568" r="62476" b="62364"/>
          <a:stretch/>
        </p:blipFill>
        <p:spPr>
          <a:xfrm>
            <a:off x="765249" y="1961816"/>
            <a:ext cx="5981379" cy="4372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3882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 descr="직사각형, 사진 액자, 프레임이(가) 표시된 사진&#10;&#10;자동 생성된 설명">
            <a:extLst>
              <a:ext uri="{FF2B5EF4-FFF2-40B4-BE49-F238E27FC236}">
                <a16:creationId xmlns:a16="http://schemas.microsoft.com/office/drawing/2014/main" id="{92DA1083-F736-13F3-5F8D-E4A383AF40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8"/>
            <a:ext cx="17556163" cy="9875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2916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 descr="직사각형, 사진 액자, 프레임이(가) 표시된 사진&#10;&#10;자동 생성된 설명">
            <a:extLst>
              <a:ext uri="{FF2B5EF4-FFF2-40B4-BE49-F238E27FC236}">
                <a16:creationId xmlns:a16="http://schemas.microsoft.com/office/drawing/2014/main" id="{92DA1083-F736-13F3-5F8D-E4A383AF40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96"/>
            <a:ext cx="17556163" cy="9875342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956813" y="1495692"/>
            <a:ext cx="606768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b="1" dirty="0">
                <a:solidFill>
                  <a:srgbClr val="000000"/>
                </a:solidFill>
                <a:latin typeface="+mj-ea"/>
              </a:rPr>
              <a:t>박물관의 기능 </a:t>
            </a:r>
            <a:r>
              <a:rPr lang="en-US" altLang="ko-KR" sz="3200" b="1" dirty="0">
                <a:solidFill>
                  <a:srgbClr val="000000"/>
                </a:solidFill>
                <a:latin typeface="+mj-ea"/>
              </a:rPr>
              <a:t>→ ‘</a:t>
            </a:r>
            <a:r>
              <a:rPr lang="ko-KR" altLang="en-US" sz="3200" b="1" dirty="0">
                <a:solidFill>
                  <a:srgbClr val="000000"/>
                </a:solidFill>
                <a:latin typeface="+mj-ea"/>
              </a:rPr>
              <a:t>복합문화공간</a:t>
            </a:r>
            <a:endParaRPr lang="ko-KR" altLang="en-US" sz="3200" dirty="0"/>
          </a:p>
        </p:txBody>
      </p:sp>
      <p:grpSp>
        <p:nvGrpSpPr>
          <p:cNvPr id="5" name="그룹 9"/>
          <p:cNvGrpSpPr/>
          <p:nvPr/>
        </p:nvGrpSpPr>
        <p:grpSpPr>
          <a:xfrm>
            <a:off x="1356824" y="2997152"/>
            <a:ext cx="6296577" cy="5420339"/>
            <a:chOff x="2647819" y="1643049"/>
            <a:chExt cx="3807813" cy="3571901"/>
          </a:xfrm>
        </p:grpSpPr>
        <p:sp>
          <p:nvSpPr>
            <p:cNvPr id="6" name="타원 6"/>
            <p:cNvSpPr/>
            <p:nvPr/>
          </p:nvSpPr>
          <p:spPr>
            <a:xfrm>
              <a:off x="3500430" y="1643049"/>
              <a:ext cx="2071702" cy="2071702"/>
            </a:xfrm>
            <a:prstGeom prst="ellipse">
              <a:avLst/>
            </a:prstGeom>
            <a:solidFill>
              <a:srgbClr val="0070C0">
                <a:alpha val="80000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200" b="1" dirty="0">
                  <a:solidFill>
                    <a:schemeClr val="tx1"/>
                  </a:solidFill>
                </a:rPr>
                <a:t>전시</a:t>
              </a:r>
              <a:endParaRPr lang="en-US" altLang="ko-KR" sz="3200" b="1" dirty="0">
                <a:solidFill>
                  <a:schemeClr val="tx1"/>
                </a:solidFill>
              </a:endParaRPr>
            </a:p>
          </p:txBody>
        </p:sp>
        <p:sp>
          <p:nvSpPr>
            <p:cNvPr id="7" name="타원 7"/>
            <p:cNvSpPr/>
            <p:nvPr/>
          </p:nvSpPr>
          <p:spPr>
            <a:xfrm>
              <a:off x="2647819" y="3143248"/>
              <a:ext cx="2071702" cy="2071702"/>
            </a:xfrm>
            <a:prstGeom prst="ellipse">
              <a:avLst/>
            </a:prstGeom>
            <a:solidFill>
              <a:srgbClr val="FFFF37">
                <a:alpha val="70000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200" b="1" dirty="0">
                  <a:solidFill>
                    <a:schemeClr val="tx1"/>
                  </a:solidFill>
                </a:rPr>
                <a:t>조사</a:t>
              </a:r>
              <a:endParaRPr lang="en-US" altLang="ko-KR" sz="3200" b="1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3200" b="1" dirty="0">
                  <a:solidFill>
                    <a:schemeClr val="tx1"/>
                  </a:solidFill>
                </a:rPr>
                <a:t>연구</a:t>
              </a:r>
              <a:endParaRPr lang="en-US" altLang="ko-KR" sz="3200" b="1" dirty="0">
                <a:solidFill>
                  <a:schemeClr val="tx1"/>
                </a:solidFill>
              </a:endParaRPr>
            </a:p>
          </p:txBody>
        </p:sp>
        <p:sp>
          <p:nvSpPr>
            <p:cNvPr id="8" name="타원 8"/>
            <p:cNvSpPr/>
            <p:nvPr/>
          </p:nvSpPr>
          <p:spPr>
            <a:xfrm>
              <a:off x="4383930" y="3143248"/>
              <a:ext cx="2071702" cy="2071702"/>
            </a:xfrm>
            <a:prstGeom prst="ellipse">
              <a:avLst/>
            </a:prstGeom>
            <a:solidFill>
              <a:srgbClr val="EA1606">
                <a:alpha val="69804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b="1" dirty="0">
                  <a:solidFill>
                    <a:schemeClr val="tx1"/>
                  </a:solidFill>
                </a:rPr>
                <a:t>유물</a:t>
              </a:r>
              <a:endParaRPr lang="en-US" altLang="ko-KR" sz="2800" b="1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2800" b="1" dirty="0">
                  <a:solidFill>
                    <a:schemeClr val="tx1"/>
                  </a:solidFill>
                </a:rPr>
                <a:t>수집</a:t>
              </a:r>
              <a:endParaRPr lang="en-US" altLang="ko-KR" sz="2800" b="1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2800" b="1" dirty="0">
                  <a:solidFill>
                    <a:schemeClr val="tx1"/>
                  </a:solidFill>
                </a:rPr>
                <a:t>관리</a:t>
              </a:r>
              <a:endParaRPr lang="en-US" altLang="ko-KR" sz="28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9" name="직사각형 8"/>
          <p:cNvSpPr/>
          <p:nvPr/>
        </p:nvSpPr>
        <p:spPr>
          <a:xfrm>
            <a:off x="7803715" y="4847572"/>
            <a:ext cx="1495826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6600" b="1" dirty="0"/>
              <a:t>+</a:t>
            </a:r>
            <a:endParaRPr lang="ko-KR" altLang="en-US" sz="6600" b="1" dirty="0"/>
          </a:p>
        </p:txBody>
      </p:sp>
      <p:sp>
        <p:nvSpPr>
          <p:cNvPr id="10" name="타원 9"/>
          <p:cNvSpPr/>
          <p:nvPr/>
        </p:nvSpPr>
        <p:spPr>
          <a:xfrm>
            <a:off x="9754654" y="4148539"/>
            <a:ext cx="4007531" cy="3532509"/>
          </a:xfrm>
          <a:prstGeom prst="ellipse">
            <a:avLst/>
          </a:prstGeom>
          <a:solidFill>
            <a:srgbClr val="29FF8A">
              <a:alpha val="69804"/>
            </a:srgbClr>
          </a:solidFill>
          <a:ln>
            <a:solidFill>
              <a:schemeClr val="bg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>
                <a:solidFill>
                  <a:schemeClr val="tx1"/>
                </a:solidFill>
              </a:rPr>
              <a:t>교육</a:t>
            </a:r>
            <a:endParaRPr lang="en-US" altLang="ko-KR" sz="32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3200" b="1" dirty="0">
                <a:solidFill>
                  <a:schemeClr val="tx1"/>
                </a:solidFill>
              </a:rPr>
              <a:t>문화행사</a:t>
            </a:r>
            <a:endParaRPr lang="en-US" altLang="ko-KR" sz="3200" b="1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8670575" y="8261008"/>
            <a:ext cx="722495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400" b="1" dirty="0"/>
              <a:t>휴식공간 제공</a:t>
            </a:r>
            <a:r>
              <a:rPr lang="en-US" altLang="ko-KR" sz="2400" b="1" dirty="0"/>
              <a:t>, </a:t>
            </a:r>
            <a:r>
              <a:rPr lang="ko-KR" altLang="en-US" sz="2400" b="1" dirty="0"/>
              <a:t>공연</a:t>
            </a:r>
            <a:r>
              <a:rPr lang="en-US" altLang="ko-KR" sz="2400" b="1" dirty="0"/>
              <a:t>, </a:t>
            </a:r>
            <a:r>
              <a:rPr lang="ko-KR" altLang="en-US" sz="2400" b="1" dirty="0" smtClean="0"/>
              <a:t>체험 등의 </a:t>
            </a:r>
            <a:r>
              <a:rPr lang="ko-KR" altLang="en-US" sz="2400" b="1" dirty="0"/>
              <a:t>서비스 </a:t>
            </a:r>
            <a:r>
              <a:rPr lang="ko-KR" altLang="en-US" sz="2400" b="1" dirty="0" err="1"/>
              <a:t>역활</a:t>
            </a:r>
            <a:r>
              <a:rPr lang="ko-KR" altLang="en-US" sz="2400" b="1" dirty="0"/>
              <a:t> 강화 </a:t>
            </a:r>
            <a:endParaRPr lang="en-US" altLang="ko-KR" sz="2400" b="1" dirty="0"/>
          </a:p>
        </p:txBody>
      </p:sp>
    </p:spTree>
    <p:extLst>
      <p:ext uri="{BB962C8B-B14F-4D97-AF65-F5344CB8AC3E}">
        <p14:creationId xmlns:p14="http://schemas.microsoft.com/office/powerpoint/2010/main" val="32134962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 descr="직사각형, 사진 액자, 프레임이(가) 표시된 사진&#10;&#10;자동 생성된 설명">
            <a:extLst>
              <a:ext uri="{FF2B5EF4-FFF2-40B4-BE49-F238E27FC236}">
                <a16:creationId xmlns:a16="http://schemas.microsoft.com/office/drawing/2014/main" id="{92DA1083-F736-13F3-5F8D-E4A383AF40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8"/>
            <a:ext cx="17556163" cy="9875342"/>
          </a:xfrm>
          <a:prstGeom prst="rect">
            <a:avLst/>
          </a:prstGeom>
        </p:spPr>
      </p:pic>
      <p:sp>
        <p:nvSpPr>
          <p:cNvPr id="3" name="타원 2"/>
          <p:cNvSpPr/>
          <p:nvPr/>
        </p:nvSpPr>
        <p:spPr>
          <a:xfrm>
            <a:off x="267177" y="368660"/>
            <a:ext cx="4630525" cy="4259128"/>
          </a:xfrm>
          <a:prstGeom prst="ellipse">
            <a:avLst/>
          </a:prstGeom>
          <a:solidFill>
            <a:srgbClr val="4BD0FF"/>
          </a:solidFill>
          <a:ln w="57150">
            <a:solidFill>
              <a:srgbClr val="00AAE6"/>
            </a:solidFill>
            <a:prstDash val="solid"/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sz="2400" b="1" u="sng" dirty="0">
              <a:solidFill>
                <a:schemeClr val="tx1"/>
              </a:solidFill>
            </a:endParaRPr>
          </a:p>
          <a:p>
            <a:pPr algn="ctr"/>
            <a:r>
              <a:rPr lang="ko-KR" altLang="en-US" sz="2400" b="1" u="sng" dirty="0">
                <a:solidFill>
                  <a:schemeClr val="tx1"/>
                </a:solidFill>
              </a:rPr>
              <a:t>학예연구사</a:t>
            </a:r>
            <a:endParaRPr lang="en-US" altLang="ko-KR" sz="2400" b="1" u="sng" dirty="0">
              <a:solidFill>
                <a:schemeClr val="tx1"/>
              </a:solidFill>
            </a:endParaRPr>
          </a:p>
          <a:p>
            <a:pPr algn="ctr"/>
            <a:r>
              <a:rPr lang="ko-KR" altLang="en-US" sz="2400" b="1" dirty="0"/>
              <a:t>유물관리</a:t>
            </a:r>
            <a:r>
              <a:rPr lang="en-US" altLang="ko-KR" sz="2400" b="1" dirty="0"/>
              <a:t>(</a:t>
            </a:r>
            <a:r>
              <a:rPr lang="ko-KR" altLang="en-US" sz="2400" b="1" dirty="0" err="1"/>
              <a:t>레지스트라</a:t>
            </a:r>
            <a:r>
              <a:rPr lang="en-US" altLang="ko-KR" sz="2400" b="1" dirty="0"/>
              <a:t>)</a:t>
            </a:r>
          </a:p>
          <a:p>
            <a:pPr algn="ctr"/>
            <a:r>
              <a:rPr lang="ko-KR" altLang="en-US" sz="2400" b="1" dirty="0"/>
              <a:t>전시기획</a:t>
            </a:r>
            <a:r>
              <a:rPr lang="en-US" altLang="ko-KR" sz="2400" b="1" dirty="0"/>
              <a:t>(</a:t>
            </a:r>
            <a:r>
              <a:rPr lang="ko-KR" altLang="en-US" sz="2400" b="1" dirty="0" err="1"/>
              <a:t>큐레이터</a:t>
            </a:r>
            <a:r>
              <a:rPr lang="en-US" altLang="ko-KR" sz="2400" b="1" dirty="0"/>
              <a:t>)</a:t>
            </a:r>
          </a:p>
          <a:p>
            <a:pPr algn="ctr"/>
            <a:r>
              <a:rPr lang="ko-KR" altLang="en-US" sz="2400" b="1" dirty="0" err="1"/>
              <a:t>보존처리사</a:t>
            </a:r>
            <a:endParaRPr lang="en-US" altLang="ko-KR" sz="2400" b="1" dirty="0"/>
          </a:p>
          <a:p>
            <a:pPr algn="ctr"/>
            <a:r>
              <a:rPr lang="ko-KR" altLang="en-US" sz="2400" b="1" dirty="0"/>
              <a:t>디자이너</a:t>
            </a:r>
            <a:endParaRPr lang="en-US" altLang="ko-KR" sz="2400" b="1" dirty="0"/>
          </a:p>
          <a:p>
            <a:pPr algn="ctr"/>
            <a:r>
              <a:rPr lang="ko-KR" altLang="en-US" sz="2400" b="1" dirty="0">
                <a:solidFill>
                  <a:srgbClr val="FFFF00"/>
                </a:solidFill>
              </a:rPr>
              <a:t>교육사</a:t>
            </a:r>
            <a:r>
              <a:rPr lang="en-US" altLang="ko-KR" sz="2400" b="1" dirty="0">
                <a:solidFill>
                  <a:srgbClr val="FFFF00"/>
                </a:solidFill>
              </a:rPr>
              <a:t>(</a:t>
            </a:r>
            <a:r>
              <a:rPr lang="ko-KR" altLang="en-US" sz="2400" b="1" dirty="0" err="1">
                <a:solidFill>
                  <a:srgbClr val="FFFF00"/>
                </a:solidFill>
              </a:rPr>
              <a:t>에듀케이터</a:t>
            </a:r>
            <a:r>
              <a:rPr lang="en-US" altLang="ko-KR" sz="2400" b="1" dirty="0">
                <a:solidFill>
                  <a:srgbClr val="FFFF00"/>
                </a:solidFill>
              </a:rPr>
              <a:t>)</a:t>
            </a:r>
          </a:p>
          <a:p>
            <a:pPr algn="ctr"/>
            <a:endParaRPr lang="en-US" altLang="ko-KR" sz="2400" b="1" dirty="0"/>
          </a:p>
        </p:txBody>
      </p:sp>
      <p:sp>
        <p:nvSpPr>
          <p:cNvPr id="4" name="타원 3"/>
          <p:cNvSpPr/>
          <p:nvPr/>
        </p:nvSpPr>
        <p:spPr>
          <a:xfrm>
            <a:off x="9933057" y="1249871"/>
            <a:ext cx="3858021" cy="3828876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B0F0"/>
            </a:solidFill>
            <a:prstDash val="solid"/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400" b="1" u="sng" dirty="0">
                <a:solidFill>
                  <a:srgbClr val="0070C0"/>
                </a:solidFill>
              </a:rPr>
              <a:t>고객서비스</a:t>
            </a:r>
            <a:endParaRPr lang="en-US" altLang="ko-KR" sz="2400" b="1" u="sng" dirty="0">
              <a:solidFill>
                <a:srgbClr val="0070C0"/>
              </a:solidFill>
            </a:endParaRPr>
          </a:p>
          <a:p>
            <a:pPr algn="ctr"/>
            <a:r>
              <a:rPr lang="ko-KR" altLang="en-US" sz="2000" b="1" dirty="0"/>
              <a:t>자원봉사자</a:t>
            </a:r>
            <a:endParaRPr lang="en-US" altLang="ko-KR" sz="2000" b="1" dirty="0"/>
          </a:p>
          <a:p>
            <a:pPr algn="ctr"/>
            <a:r>
              <a:rPr lang="ko-KR" altLang="en-US" sz="2000" b="1" dirty="0" err="1"/>
              <a:t>도슨트</a:t>
            </a:r>
            <a:endParaRPr lang="en-US" altLang="ko-KR" sz="2000" b="1" dirty="0"/>
          </a:p>
          <a:p>
            <a:pPr algn="ctr"/>
            <a:r>
              <a:rPr lang="ko-KR" altLang="en-US" sz="2000" b="1" dirty="0" err="1"/>
              <a:t>뮤지업샵</a:t>
            </a:r>
            <a:endParaRPr lang="en-US" altLang="ko-KR" sz="2000" b="1" dirty="0"/>
          </a:p>
          <a:p>
            <a:pPr algn="ctr"/>
            <a:r>
              <a:rPr lang="ko-KR" altLang="en-US" sz="2000" b="1" dirty="0" err="1"/>
              <a:t>뮤지업카페</a:t>
            </a:r>
            <a:endParaRPr lang="en-US" altLang="ko-KR" sz="2000" b="1" dirty="0"/>
          </a:p>
          <a:p>
            <a:pPr algn="ctr"/>
            <a:r>
              <a:rPr lang="ko-KR" altLang="en-US" sz="2000" b="1" dirty="0"/>
              <a:t>고객안내</a:t>
            </a:r>
            <a:endParaRPr lang="en-US" altLang="ko-KR" sz="2000" b="1" dirty="0"/>
          </a:p>
          <a:p>
            <a:pPr algn="ctr"/>
            <a:endParaRPr lang="en-US" altLang="ko-KR" sz="1050" b="1" dirty="0"/>
          </a:p>
        </p:txBody>
      </p:sp>
      <p:sp>
        <p:nvSpPr>
          <p:cNvPr id="5" name="타원 4"/>
          <p:cNvSpPr/>
          <p:nvPr/>
        </p:nvSpPr>
        <p:spPr>
          <a:xfrm>
            <a:off x="1647805" y="5471679"/>
            <a:ext cx="3421088" cy="3194346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B0F0"/>
            </a:solidFill>
            <a:prstDash val="solid"/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400" b="1" u="sng" dirty="0">
                <a:solidFill>
                  <a:srgbClr val="0070C0"/>
                </a:solidFill>
              </a:rPr>
              <a:t>행정지원</a:t>
            </a:r>
            <a:r>
              <a:rPr lang="en-US" altLang="ko-KR" sz="2400" b="1" dirty="0">
                <a:solidFill>
                  <a:srgbClr val="0070C0"/>
                </a:solidFill>
              </a:rPr>
              <a:t> </a:t>
            </a:r>
          </a:p>
          <a:p>
            <a:pPr algn="ctr"/>
            <a:r>
              <a:rPr lang="ko-KR" altLang="en-US" sz="2000" b="1" dirty="0"/>
              <a:t>일반행정</a:t>
            </a:r>
            <a:endParaRPr lang="en-US" altLang="ko-KR" sz="2000" b="1" dirty="0"/>
          </a:p>
          <a:p>
            <a:pPr algn="ctr"/>
            <a:r>
              <a:rPr lang="ko-KR" altLang="en-US" sz="2000" b="1" dirty="0"/>
              <a:t>시설관리</a:t>
            </a:r>
            <a:endParaRPr lang="en-US" altLang="ko-KR" sz="2000" b="1" dirty="0"/>
          </a:p>
          <a:p>
            <a:pPr algn="ctr"/>
            <a:r>
              <a:rPr lang="ko-KR" altLang="en-US" sz="2000" b="1" dirty="0"/>
              <a:t>방호방재</a:t>
            </a:r>
            <a:endParaRPr lang="en-US" altLang="ko-KR" sz="2000" b="1" dirty="0"/>
          </a:p>
          <a:p>
            <a:pPr algn="ctr"/>
            <a:r>
              <a:rPr lang="ko-KR" altLang="en-US" sz="2000" b="1" dirty="0"/>
              <a:t>통역</a:t>
            </a:r>
            <a:endParaRPr lang="en-US" altLang="ko-KR" sz="2000" b="1" dirty="0"/>
          </a:p>
        </p:txBody>
      </p:sp>
      <p:sp>
        <p:nvSpPr>
          <p:cNvPr id="6" name="타원 5"/>
          <p:cNvSpPr/>
          <p:nvPr/>
        </p:nvSpPr>
        <p:spPr>
          <a:xfrm>
            <a:off x="8778081" y="5897590"/>
            <a:ext cx="2758942" cy="2768435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B0F0"/>
            </a:solidFill>
            <a:prstDash val="solid"/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36000" rIns="0" rtlCol="0" anchor="ctr"/>
          <a:lstStyle/>
          <a:p>
            <a:pPr algn="ctr"/>
            <a:endParaRPr lang="en-US" altLang="ko-KR" sz="2400" b="1" dirty="0">
              <a:solidFill>
                <a:srgbClr val="00B0F0"/>
              </a:solidFill>
            </a:endParaRPr>
          </a:p>
          <a:p>
            <a:pPr algn="ctr"/>
            <a:r>
              <a:rPr lang="ko-KR" altLang="en-US" sz="2400" b="1" u="sng" dirty="0">
                <a:solidFill>
                  <a:srgbClr val="0070C0"/>
                </a:solidFill>
              </a:rPr>
              <a:t>문화행사</a:t>
            </a:r>
            <a:endParaRPr lang="en-US" altLang="ko-KR" sz="2400" b="1" u="sng" dirty="0">
              <a:solidFill>
                <a:srgbClr val="0070C0"/>
              </a:solidFill>
            </a:endParaRPr>
          </a:p>
          <a:p>
            <a:pPr algn="ctr"/>
            <a:r>
              <a:rPr lang="ko-KR" altLang="en-US" sz="2000" b="1" dirty="0"/>
              <a:t>공연기획</a:t>
            </a:r>
            <a:endParaRPr lang="en-US" altLang="ko-KR" sz="2000" b="1" dirty="0"/>
          </a:p>
          <a:p>
            <a:pPr algn="ctr"/>
            <a:r>
              <a:rPr lang="ko-KR" altLang="en-US" sz="2000" b="1" dirty="0"/>
              <a:t>배우</a:t>
            </a:r>
            <a:endParaRPr lang="en-US" altLang="ko-KR" sz="2000" b="1" dirty="0"/>
          </a:p>
          <a:p>
            <a:pPr algn="ctr"/>
            <a:endParaRPr lang="en-US" altLang="ko-KR" sz="1600" b="1" dirty="0"/>
          </a:p>
        </p:txBody>
      </p:sp>
      <p:sp>
        <p:nvSpPr>
          <p:cNvPr id="7" name="타원 6"/>
          <p:cNvSpPr/>
          <p:nvPr/>
        </p:nvSpPr>
        <p:spPr>
          <a:xfrm>
            <a:off x="5815193" y="2830273"/>
            <a:ext cx="3200373" cy="3087868"/>
          </a:xfrm>
          <a:prstGeom prst="ellipse">
            <a:avLst/>
          </a:prstGeom>
          <a:solidFill>
            <a:srgbClr val="FFFF00"/>
          </a:solidFill>
          <a:ln w="12700">
            <a:solidFill>
              <a:srgbClr val="00B0F0"/>
            </a:solidFill>
            <a:prstDash val="solid"/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800" b="1" dirty="0">
                <a:solidFill>
                  <a:schemeClr val="tx1"/>
                </a:solidFill>
              </a:rPr>
              <a:t>박물관</a:t>
            </a:r>
            <a:endParaRPr lang="en-US" altLang="ko-KR" sz="28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2800" b="1" dirty="0">
                <a:solidFill>
                  <a:schemeClr val="tx1"/>
                </a:solidFill>
              </a:rPr>
              <a:t>종사자</a:t>
            </a:r>
            <a:r>
              <a:rPr lang="en-US" altLang="ko-KR" sz="2800" b="1" dirty="0">
                <a:solidFill>
                  <a:srgbClr val="00B0F0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498004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 descr="직사각형, 사진 액자, 프레임이(가) 표시된 사진&#10;&#10;자동 생성된 설명">
            <a:extLst>
              <a:ext uri="{FF2B5EF4-FFF2-40B4-BE49-F238E27FC236}">
                <a16:creationId xmlns:a16="http://schemas.microsoft.com/office/drawing/2014/main" id="{92DA1083-F736-13F3-5F8D-E4A383AF40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8"/>
            <a:ext cx="17556163" cy="987534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581936" y="1025995"/>
            <a:ext cx="5114993" cy="298543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endParaRPr lang="en-US" altLang="ko-KR" sz="2000" b="1" dirty="0">
              <a:solidFill>
                <a:srgbClr val="002060"/>
              </a:solidFill>
            </a:endParaRPr>
          </a:p>
          <a:p>
            <a:r>
              <a:rPr lang="ko-KR" altLang="en-US" sz="2000" b="1" dirty="0"/>
              <a:t>   </a:t>
            </a:r>
            <a:r>
              <a:rPr lang="ko-KR" altLang="en-US" sz="2800" b="1" dirty="0">
                <a:latin typeface="HY견명조" panose="02030600000101010101" pitchFamily="18" charset="-127"/>
                <a:ea typeface="HY견명조" panose="02030600000101010101" pitchFamily="18" charset="-127"/>
              </a:rPr>
              <a:t>국립박물관</a:t>
            </a:r>
            <a:endParaRPr lang="en-US" altLang="ko-KR" sz="2800" b="1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r>
              <a:rPr lang="en-US" altLang="ko-KR" sz="2800" b="1" dirty="0">
                <a:latin typeface="HY견명조" panose="02030600000101010101" pitchFamily="18" charset="-127"/>
                <a:ea typeface="HY견명조" panose="02030600000101010101" pitchFamily="18" charset="-127"/>
              </a:rPr>
              <a:t>  </a:t>
            </a:r>
            <a:r>
              <a:rPr lang="ko-KR" altLang="en-US" sz="2800" b="1" dirty="0">
                <a:latin typeface="HY견명조" panose="02030600000101010101" pitchFamily="18" charset="-127"/>
                <a:ea typeface="HY견명조" panose="02030600000101010101" pitchFamily="18" charset="-127"/>
              </a:rPr>
              <a:t>최초의 어린이교육 </a:t>
            </a:r>
            <a:endParaRPr lang="en-US" altLang="ko-KR" sz="2000" b="1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endParaRPr lang="en-US" altLang="ko-KR" sz="2000" b="1" dirty="0"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r>
              <a:rPr lang="en-US" altLang="ko-KR" sz="2000" b="1" dirty="0">
                <a:latin typeface="HY견명조" panose="02030600000101010101" pitchFamily="18" charset="-127"/>
                <a:ea typeface="HY견명조" panose="02030600000101010101" pitchFamily="18" charset="-127"/>
              </a:rPr>
              <a:t>   </a:t>
            </a:r>
            <a:r>
              <a:rPr lang="en-US" altLang="ko-KR" sz="2400" b="1" dirty="0">
                <a:solidFill>
                  <a:srgbClr val="0070C0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1954</a:t>
            </a:r>
            <a:r>
              <a:rPr lang="ko-KR" altLang="en-US" sz="2400" b="1" dirty="0">
                <a:solidFill>
                  <a:srgbClr val="0070C0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년 </a:t>
            </a:r>
            <a:r>
              <a:rPr lang="en-US" altLang="ko-KR" sz="2400" b="1" dirty="0">
                <a:solidFill>
                  <a:srgbClr val="0070C0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10</a:t>
            </a:r>
            <a:r>
              <a:rPr lang="ko-KR" altLang="en-US" sz="2400" b="1" dirty="0">
                <a:solidFill>
                  <a:srgbClr val="0070C0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월 </a:t>
            </a:r>
            <a:r>
              <a:rPr lang="en-US" altLang="ko-KR" sz="2400" b="1" dirty="0">
                <a:solidFill>
                  <a:srgbClr val="0070C0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10</a:t>
            </a:r>
            <a:r>
              <a:rPr lang="ko-KR" altLang="en-US" sz="2400" b="1" dirty="0">
                <a:solidFill>
                  <a:srgbClr val="0070C0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일 </a:t>
            </a:r>
            <a:endParaRPr lang="en-US" altLang="ko-KR" sz="2400" b="1" dirty="0">
              <a:solidFill>
                <a:srgbClr val="0070C0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r>
              <a:rPr lang="en-US" altLang="ko-KR" sz="2400" b="1" dirty="0">
                <a:solidFill>
                  <a:srgbClr val="0070C0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   </a:t>
            </a:r>
            <a:r>
              <a:rPr lang="ko-KR" altLang="en-US" sz="2400" b="1" dirty="0">
                <a:solidFill>
                  <a:srgbClr val="0070C0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국립경주박물관 </a:t>
            </a:r>
            <a:endParaRPr lang="en-US" altLang="ko-KR" sz="2400" b="1" dirty="0">
              <a:solidFill>
                <a:srgbClr val="0070C0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r>
              <a:rPr lang="en-US" altLang="ko-KR" sz="2400" b="1" dirty="0">
                <a:solidFill>
                  <a:srgbClr val="0070C0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   </a:t>
            </a:r>
            <a:r>
              <a:rPr lang="ko-KR" altLang="en-US" sz="2400" b="1" dirty="0">
                <a:solidFill>
                  <a:srgbClr val="0070C0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경주어린이박물관학교</a:t>
            </a:r>
            <a:endParaRPr lang="en-US" altLang="ko-KR" sz="2400" b="1" dirty="0">
              <a:solidFill>
                <a:srgbClr val="0070C0"/>
              </a:solidFill>
              <a:latin typeface="HY견명조" panose="02030600000101010101" pitchFamily="18" charset="-127"/>
              <a:ea typeface="HY견명조" panose="02030600000101010101" pitchFamily="18" charset="-127"/>
            </a:endParaRPr>
          </a:p>
          <a:p>
            <a:r>
              <a:rPr lang="ko-KR" altLang="en-US" sz="2000" b="1" dirty="0"/>
              <a:t> 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32" t="5631" b="68302"/>
          <a:stretch/>
        </p:blipFill>
        <p:spPr>
          <a:xfrm>
            <a:off x="7427162" y="5530071"/>
            <a:ext cx="5424539" cy="254113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" t="3185" r="51984" b="2110"/>
          <a:stretch/>
        </p:blipFill>
        <p:spPr>
          <a:xfrm>
            <a:off x="573935" y="499900"/>
            <a:ext cx="6002016" cy="8591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8382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 descr="직사각형, 사진 액자, 프레임이(가) 표시된 사진&#10;&#10;자동 생성된 설명">
            <a:extLst>
              <a:ext uri="{FF2B5EF4-FFF2-40B4-BE49-F238E27FC236}">
                <a16:creationId xmlns:a16="http://schemas.microsoft.com/office/drawing/2014/main" id="{92DA1083-F736-13F3-5F8D-E4A383AF40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8"/>
            <a:ext cx="17556163" cy="987534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15" t="10675" r="9614" b="6978"/>
          <a:stretch/>
        </p:blipFill>
        <p:spPr>
          <a:xfrm>
            <a:off x="1895577" y="1739793"/>
            <a:ext cx="10304774" cy="716531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895577" y="893414"/>
            <a:ext cx="27578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1954</a:t>
            </a:r>
            <a:r>
              <a:rPr lang="ko-KR" altLang="en-US" sz="2400" b="1" dirty="0"/>
              <a:t>년</a:t>
            </a:r>
          </a:p>
        </p:txBody>
      </p:sp>
    </p:spTree>
    <p:extLst>
      <p:ext uri="{BB962C8B-B14F-4D97-AF65-F5344CB8AC3E}">
        <p14:creationId xmlns:p14="http://schemas.microsoft.com/office/powerpoint/2010/main" val="22735328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 descr="직사각형, 사진 액자, 프레임이(가) 표시된 사진&#10;&#10;자동 생성된 설명">
            <a:extLst>
              <a:ext uri="{FF2B5EF4-FFF2-40B4-BE49-F238E27FC236}">
                <a16:creationId xmlns:a16="http://schemas.microsoft.com/office/drawing/2014/main" id="{92DA1083-F736-13F3-5F8D-E4A383AF40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8"/>
            <a:ext cx="17556163" cy="987534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91" t="16652" r="3399" b="8415"/>
          <a:stretch/>
        </p:blipFill>
        <p:spPr>
          <a:xfrm>
            <a:off x="1550102" y="1664985"/>
            <a:ext cx="11765065" cy="745673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643792" y="936779"/>
            <a:ext cx="16561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1970</a:t>
            </a:r>
            <a:r>
              <a:rPr lang="ko-KR" altLang="en-US" sz="2400" b="1" dirty="0"/>
              <a:t>년대</a:t>
            </a:r>
          </a:p>
        </p:txBody>
      </p:sp>
    </p:spTree>
    <p:extLst>
      <p:ext uri="{BB962C8B-B14F-4D97-AF65-F5344CB8AC3E}">
        <p14:creationId xmlns:p14="http://schemas.microsoft.com/office/powerpoint/2010/main" val="3396417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 descr="직사각형, 사진 액자, 프레임이(가) 표시된 사진&#10;&#10;자동 생성된 설명">
            <a:extLst>
              <a:ext uri="{FF2B5EF4-FFF2-40B4-BE49-F238E27FC236}">
                <a16:creationId xmlns:a16="http://schemas.microsoft.com/office/drawing/2014/main" id="{92DA1083-F736-13F3-5F8D-E4A383AF40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8"/>
            <a:ext cx="17556163" cy="987534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64046" y="714732"/>
            <a:ext cx="4104479" cy="61678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2800" b="1" dirty="0">
                <a:latin typeface="+mn-ea"/>
              </a:rPr>
              <a:t>국립중앙박물관 </a:t>
            </a:r>
            <a:r>
              <a:rPr lang="en-US" altLang="ko-KR" sz="2800" b="1" dirty="0">
                <a:latin typeface="+mn-ea"/>
              </a:rPr>
              <a:t>       </a:t>
            </a:r>
          </a:p>
          <a:p>
            <a:pPr>
              <a:lnSpc>
                <a:spcPct val="110000"/>
              </a:lnSpc>
            </a:pPr>
            <a:r>
              <a:rPr lang="ko-KR" altLang="en-US" sz="2800" b="1" dirty="0">
                <a:latin typeface="+mn-ea"/>
              </a:rPr>
              <a:t>용산 개관</a:t>
            </a:r>
            <a:endParaRPr lang="en-US" altLang="ko-KR" sz="2800" b="1" dirty="0">
              <a:latin typeface="+mn-ea"/>
            </a:endParaRPr>
          </a:p>
          <a:p>
            <a:pPr>
              <a:lnSpc>
                <a:spcPct val="110000"/>
              </a:lnSpc>
            </a:pPr>
            <a:r>
              <a:rPr lang="ko-KR" altLang="en-US" sz="2800" b="1" dirty="0" err="1">
                <a:solidFill>
                  <a:srgbClr val="FF0000"/>
                </a:solidFill>
                <a:latin typeface="+mn-ea"/>
              </a:rPr>
              <a:t>어린이교육</a:t>
            </a:r>
            <a:r>
              <a:rPr lang="ko-KR" altLang="en-US" sz="2800" b="1" dirty="0">
                <a:solidFill>
                  <a:srgbClr val="FF0000"/>
                </a:solidFill>
                <a:latin typeface="+mn-ea"/>
              </a:rPr>
              <a:t> </a:t>
            </a:r>
            <a:r>
              <a:rPr lang="ko-KR" altLang="en-US" sz="2800" b="1" dirty="0" smtClean="0">
                <a:solidFill>
                  <a:srgbClr val="FF0000"/>
                </a:solidFill>
                <a:latin typeface="+mn-ea"/>
              </a:rPr>
              <a:t>본격화</a:t>
            </a:r>
            <a:r>
              <a:rPr lang="en-US" altLang="ko-KR" sz="2800" b="1" dirty="0" smtClean="0">
                <a:solidFill>
                  <a:srgbClr val="FF0000"/>
                </a:solidFill>
                <a:latin typeface="+mn-ea"/>
              </a:rPr>
              <a:t>    </a:t>
            </a:r>
            <a:r>
              <a:rPr lang="en-US" altLang="ko-KR" sz="2800" dirty="0" smtClean="0">
                <a:solidFill>
                  <a:srgbClr val="FF0000"/>
                </a:solidFill>
                <a:latin typeface="+mn-ea"/>
              </a:rPr>
              <a:t>                    </a:t>
            </a:r>
            <a:r>
              <a:rPr lang="ko-KR" altLang="en-US" sz="2800" dirty="0" smtClean="0">
                <a:solidFill>
                  <a:srgbClr val="FF0000"/>
                </a:solidFill>
                <a:latin typeface="+mn-ea"/>
              </a:rPr>
              <a:t> </a:t>
            </a:r>
            <a:endParaRPr lang="en-US" altLang="ko-KR" sz="2800" dirty="0">
              <a:solidFill>
                <a:srgbClr val="FF0000"/>
              </a:solidFill>
              <a:latin typeface="+mn-ea"/>
            </a:endParaRPr>
          </a:p>
          <a:p>
            <a:pPr>
              <a:lnSpc>
                <a:spcPct val="110000"/>
              </a:lnSpc>
            </a:pPr>
            <a:r>
              <a:rPr lang="en-US" altLang="ko-KR" sz="2800" dirty="0"/>
              <a:t>                                 </a:t>
            </a:r>
            <a:r>
              <a:rPr lang="ko-KR" altLang="en-US" sz="2800" dirty="0"/>
              <a:t>    </a:t>
            </a:r>
            <a:endParaRPr lang="en-US" altLang="ko-KR" sz="2800" dirty="0"/>
          </a:p>
          <a:p>
            <a:pPr>
              <a:lnSpc>
                <a:spcPct val="110000"/>
              </a:lnSpc>
            </a:pPr>
            <a:r>
              <a:rPr lang="ko-KR" altLang="en-US" sz="2800" dirty="0"/>
              <a:t>                                   </a:t>
            </a:r>
            <a:r>
              <a:rPr lang="en-US" altLang="ko-KR" sz="2800" b="1" dirty="0"/>
              <a:t>                             </a:t>
            </a:r>
          </a:p>
          <a:p>
            <a:pPr>
              <a:lnSpc>
                <a:spcPct val="110000"/>
              </a:lnSpc>
            </a:pPr>
            <a:r>
              <a:rPr lang="en-US" altLang="ko-KR" sz="2800" dirty="0"/>
              <a:t>                             </a:t>
            </a:r>
          </a:p>
          <a:p>
            <a:pPr>
              <a:lnSpc>
                <a:spcPct val="110000"/>
              </a:lnSpc>
            </a:pPr>
            <a:r>
              <a:rPr lang="en-US" altLang="ko-KR" sz="2800" dirty="0"/>
              <a:t>                           </a:t>
            </a:r>
          </a:p>
          <a:p>
            <a:pPr>
              <a:lnSpc>
                <a:spcPct val="110000"/>
              </a:lnSpc>
            </a:pPr>
            <a:endParaRPr lang="en-US" altLang="ko-KR" sz="2800" dirty="0"/>
          </a:p>
          <a:p>
            <a:pPr fontAlgn="base"/>
            <a:r>
              <a:rPr lang="en-US" altLang="ko-KR" sz="2800" dirty="0"/>
              <a:t>                             </a:t>
            </a:r>
          </a:p>
          <a:p>
            <a:pPr fontAlgn="base"/>
            <a:r>
              <a:rPr lang="en-US" altLang="ko-KR" sz="2800" dirty="0"/>
              <a:t>                             </a:t>
            </a:r>
            <a:endParaRPr lang="ko-KR" altLang="en-US" sz="2800" dirty="0"/>
          </a:p>
          <a:p>
            <a:pPr>
              <a:lnSpc>
                <a:spcPct val="110000"/>
              </a:lnSpc>
            </a:pPr>
            <a:r>
              <a:rPr lang="en-US" altLang="ko-KR" sz="2800" dirty="0"/>
              <a:t> </a:t>
            </a:r>
            <a:endParaRPr lang="ko-KR" altLang="en-US" sz="2800" dirty="0"/>
          </a:p>
          <a:p>
            <a:pPr>
              <a:lnSpc>
                <a:spcPct val="110000"/>
              </a:lnSpc>
            </a:pPr>
            <a:r>
              <a:rPr lang="en-US" altLang="ko-KR" sz="2800" b="1" dirty="0"/>
              <a:t/>
            </a:r>
            <a:br>
              <a:rPr lang="en-US" altLang="ko-KR" sz="2800" b="1" dirty="0"/>
            </a:br>
            <a:endParaRPr lang="en-US" altLang="ko-KR" sz="2800" dirty="0"/>
          </a:p>
        </p:txBody>
      </p:sp>
      <p:sp>
        <p:nvSpPr>
          <p:cNvPr id="4" name="오른쪽 화살표 3"/>
          <p:cNvSpPr/>
          <p:nvPr/>
        </p:nvSpPr>
        <p:spPr>
          <a:xfrm>
            <a:off x="5281010" y="926355"/>
            <a:ext cx="522138" cy="403707"/>
          </a:xfrm>
          <a:prstGeom prst="rightArrow">
            <a:avLst/>
          </a:prstGeom>
          <a:solidFill>
            <a:srgbClr val="00FFFF"/>
          </a:solidFill>
          <a:ln>
            <a:solidFill>
              <a:srgbClr val="56B69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/>
          </a:p>
        </p:txBody>
      </p:sp>
      <p:sp>
        <p:nvSpPr>
          <p:cNvPr id="5" name="TextBox 4"/>
          <p:cNvSpPr txBox="1"/>
          <p:nvPr/>
        </p:nvSpPr>
        <p:spPr>
          <a:xfrm>
            <a:off x="6743136" y="340476"/>
            <a:ext cx="6728601" cy="405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2800" b="1" dirty="0"/>
              <a:t>2005 </a:t>
            </a:r>
            <a:r>
              <a:rPr lang="ko-KR" altLang="en-US" sz="2800" b="1" dirty="0"/>
              <a:t>어린이박물관 개관</a:t>
            </a:r>
            <a:endParaRPr lang="en-US" altLang="ko-KR" sz="2800" b="1" dirty="0"/>
          </a:p>
          <a:p>
            <a:pPr>
              <a:lnSpc>
                <a:spcPct val="150000"/>
              </a:lnSpc>
            </a:pPr>
            <a:r>
              <a:rPr lang="ko-KR" altLang="en-US" sz="2800" b="1" dirty="0"/>
              <a:t>    </a:t>
            </a:r>
            <a:r>
              <a:rPr lang="ko-KR" altLang="en-US" sz="2800" dirty="0"/>
              <a:t>교육홍보과 어린이박물관계</a:t>
            </a:r>
            <a:r>
              <a:rPr lang="en-US" altLang="ko-KR" sz="2800" dirty="0"/>
              <a:t>                         </a:t>
            </a:r>
          </a:p>
          <a:p>
            <a:pPr>
              <a:lnSpc>
                <a:spcPct val="150000"/>
              </a:lnSpc>
            </a:pPr>
            <a:r>
              <a:rPr lang="en-US" altLang="ko-KR" sz="2800" dirty="0"/>
              <a:t>- </a:t>
            </a:r>
            <a:r>
              <a:rPr lang="en-US" altLang="ko-KR" sz="2800" b="1" dirty="0"/>
              <a:t>2010</a:t>
            </a:r>
            <a:r>
              <a:rPr lang="en-US" altLang="ko-KR" sz="2800" dirty="0"/>
              <a:t> </a:t>
            </a:r>
            <a:r>
              <a:rPr lang="ko-KR" altLang="en-US" sz="2800" b="1" dirty="0"/>
              <a:t>어린이박물관과</a:t>
            </a:r>
            <a:r>
              <a:rPr lang="en-US" altLang="ko-KR" sz="2800" b="1" dirty="0"/>
              <a:t>/ </a:t>
            </a:r>
            <a:r>
              <a:rPr lang="ko-KR" altLang="en-US" sz="2800" b="1" dirty="0"/>
              <a:t>교육과 분리</a:t>
            </a:r>
            <a:endParaRPr lang="en-US" altLang="ko-KR" sz="2800" b="1" dirty="0"/>
          </a:p>
          <a:p>
            <a:pPr>
              <a:lnSpc>
                <a:spcPct val="150000"/>
              </a:lnSpc>
            </a:pPr>
            <a:r>
              <a:rPr lang="en-US" altLang="ko-KR" sz="2800" dirty="0"/>
              <a:t>    </a:t>
            </a:r>
          </a:p>
          <a:p>
            <a:pPr>
              <a:lnSpc>
                <a:spcPct val="110000"/>
              </a:lnSpc>
            </a:pPr>
            <a:r>
              <a:rPr lang="en-US" altLang="ko-KR" sz="2800" b="1" dirty="0"/>
              <a:t>                             </a:t>
            </a:r>
          </a:p>
          <a:p>
            <a:pPr>
              <a:lnSpc>
                <a:spcPct val="110000"/>
              </a:lnSpc>
            </a:pPr>
            <a:r>
              <a:rPr lang="en-US" altLang="ko-KR" sz="2800" dirty="0"/>
              <a:t>                             </a:t>
            </a:r>
          </a:p>
          <a:p>
            <a:endParaRPr lang="ko-KR" altLang="en-US" sz="28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8" t="4884" r="203" b="3545"/>
          <a:stretch/>
        </p:blipFill>
        <p:spPr>
          <a:xfrm>
            <a:off x="964046" y="2647236"/>
            <a:ext cx="11812502" cy="6949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2598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인디2.PNG"/>
          <p:cNvPicPr>
            <a:picLocks noChangeAspect="1"/>
          </p:cNvPicPr>
          <p:nvPr/>
        </p:nvPicPr>
        <p:blipFill>
          <a:blip r:embed="rId2" cstate="print"/>
          <a:srcRect b="1252"/>
          <a:stretch>
            <a:fillRect/>
          </a:stretch>
        </p:blipFill>
        <p:spPr>
          <a:xfrm>
            <a:off x="0" y="-1"/>
            <a:ext cx="8570691" cy="9875839"/>
          </a:xfrm>
          <a:prstGeom prst="rect">
            <a:avLst/>
          </a:prstGeom>
        </p:spPr>
      </p:pic>
      <p:pic>
        <p:nvPicPr>
          <p:cNvPr id="4" name="그림 3" descr="미이라.PNG"/>
          <p:cNvPicPr>
            <a:picLocks noChangeAspect="1"/>
          </p:cNvPicPr>
          <p:nvPr/>
        </p:nvPicPr>
        <p:blipFill>
          <a:blip r:embed="rId3" cstate="print"/>
          <a:srcRect r="3428" b="6258"/>
          <a:stretch>
            <a:fillRect/>
          </a:stretch>
        </p:blipFill>
        <p:spPr>
          <a:xfrm>
            <a:off x="8363301" y="-1"/>
            <a:ext cx="9192862" cy="9875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6463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 descr="직사각형, 사진 액자, 프레임이(가) 표시된 사진&#10;&#10;자동 생성된 설명">
            <a:extLst>
              <a:ext uri="{FF2B5EF4-FFF2-40B4-BE49-F238E27FC236}">
                <a16:creationId xmlns:a16="http://schemas.microsoft.com/office/drawing/2014/main" id="{92DA1083-F736-13F3-5F8D-E4A383AF40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8"/>
            <a:ext cx="17556163" cy="987534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489DF31-A423-4354-86F2-57FA50EBB945}"/>
              </a:ext>
            </a:extLst>
          </p:cNvPr>
          <p:cNvSpPr txBox="1"/>
          <p:nvPr/>
        </p:nvSpPr>
        <p:spPr>
          <a:xfrm>
            <a:off x="3895619" y="1222639"/>
            <a:ext cx="15600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rgbClr val="00B0F0"/>
                </a:solidFill>
              </a:rPr>
              <a:t>극장 용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F9A8E7-590A-4EE8-8845-1106A2203DAC}"/>
              </a:ext>
            </a:extLst>
          </p:cNvPr>
          <p:cNvSpPr txBox="1"/>
          <p:nvPr/>
        </p:nvSpPr>
        <p:spPr>
          <a:xfrm>
            <a:off x="836681" y="2406381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rgbClr val="00B0F0"/>
                </a:solidFill>
              </a:rPr>
              <a:t>어린이박물관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5C2934-ECD8-4021-BD8A-537904F19AB0}"/>
              </a:ext>
            </a:extLst>
          </p:cNvPr>
          <p:cNvSpPr txBox="1"/>
          <p:nvPr/>
        </p:nvSpPr>
        <p:spPr>
          <a:xfrm>
            <a:off x="3074882" y="3770601"/>
            <a:ext cx="32015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 err="1">
                <a:solidFill>
                  <a:srgbClr val="00B0F0"/>
                </a:solidFill>
              </a:rPr>
              <a:t>거울못</a:t>
            </a:r>
            <a:r>
              <a:rPr lang="ko-KR" altLang="en-US" sz="3200" b="1" dirty="0"/>
              <a:t> </a:t>
            </a:r>
            <a:r>
              <a:rPr lang="ko-KR" altLang="en-US" sz="3200" b="1" dirty="0">
                <a:solidFill>
                  <a:srgbClr val="00B0F0"/>
                </a:solidFill>
              </a:rPr>
              <a:t>레스토랑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4978CD-0C8C-4C62-B2FD-A7883BDC7118}"/>
              </a:ext>
            </a:extLst>
          </p:cNvPr>
          <p:cNvSpPr txBox="1"/>
          <p:nvPr/>
        </p:nvSpPr>
        <p:spPr>
          <a:xfrm>
            <a:off x="6635312" y="1935325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rgbClr val="00B0F0"/>
                </a:solidFill>
              </a:rPr>
              <a:t>세계문화관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A0EAC1-8A88-47F0-9106-3F49D31EA5C5}"/>
              </a:ext>
            </a:extLst>
          </p:cNvPr>
          <p:cNvSpPr txBox="1"/>
          <p:nvPr/>
        </p:nvSpPr>
        <p:spPr>
          <a:xfrm>
            <a:off x="1155927" y="5861700"/>
            <a:ext cx="5479385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 b="1" dirty="0"/>
              <a:t>복합문화관</a:t>
            </a:r>
            <a:endParaRPr lang="en-US" altLang="ko-KR" sz="2800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800" b="1" dirty="0"/>
              <a:t> ‘</a:t>
            </a:r>
            <a:r>
              <a:rPr lang="ko-KR" altLang="en-US" sz="2800" b="1" dirty="0"/>
              <a:t>이용자＇ 중심</a:t>
            </a:r>
            <a:endParaRPr lang="en-US" altLang="ko-KR" sz="2800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 b="1" dirty="0"/>
              <a:t>박물관이라는 공간을 경험</a:t>
            </a:r>
            <a:r>
              <a:rPr lang="en-US" altLang="ko-KR" sz="2800" b="1" dirty="0"/>
              <a:t>, </a:t>
            </a:r>
            <a:r>
              <a:rPr lang="ko-KR" altLang="en-US" sz="2800" b="1" dirty="0"/>
              <a:t>소비</a:t>
            </a:r>
            <a:endParaRPr lang="en-US" altLang="ko-KR" sz="2800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800" b="1" dirty="0"/>
              <a:t>‘</a:t>
            </a:r>
            <a:r>
              <a:rPr lang="ko-KR" altLang="en-US" sz="2800" b="1" dirty="0"/>
              <a:t>유물</a:t>
            </a:r>
            <a:r>
              <a:rPr lang="en-US" altLang="ko-KR" sz="2800" b="1" dirty="0"/>
              <a:t>’</a:t>
            </a:r>
            <a:r>
              <a:rPr lang="ko-KR" altLang="en-US" sz="2800" b="1" dirty="0"/>
              <a:t>을 넘어선 공간</a:t>
            </a:r>
          </a:p>
        </p:txBody>
      </p:sp>
    </p:spTree>
    <p:extLst>
      <p:ext uri="{BB962C8B-B14F-4D97-AF65-F5344CB8AC3E}">
        <p14:creationId xmlns:p14="http://schemas.microsoft.com/office/powerpoint/2010/main" val="11672573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 descr="직사각형, 사진 액자, 프레임이(가) 표시된 사진&#10;&#10;자동 생성된 설명">
            <a:extLst>
              <a:ext uri="{FF2B5EF4-FFF2-40B4-BE49-F238E27FC236}">
                <a16:creationId xmlns:a16="http://schemas.microsoft.com/office/drawing/2014/main" id="{92DA1083-F736-13F3-5F8D-E4A383AF40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96"/>
            <a:ext cx="17556163" cy="9875342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1394D71B-C3E8-0CD8-202C-68AF9BB2537D}"/>
              </a:ext>
            </a:extLst>
          </p:cNvPr>
          <p:cNvSpPr/>
          <p:nvPr/>
        </p:nvSpPr>
        <p:spPr>
          <a:xfrm>
            <a:off x="555441" y="1377388"/>
            <a:ext cx="11986949" cy="45719"/>
          </a:xfrm>
          <a:prstGeom prst="rect">
            <a:avLst/>
          </a:prstGeom>
          <a:solidFill>
            <a:srgbClr val="D8C4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C26D3C7-D4BC-FB4D-2EC5-A719290DA74E}"/>
              </a:ext>
            </a:extLst>
          </p:cNvPr>
          <p:cNvSpPr txBox="1"/>
          <p:nvPr/>
        </p:nvSpPr>
        <p:spPr>
          <a:xfrm>
            <a:off x="555441" y="707606"/>
            <a:ext cx="125614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박물관 교육이란</a:t>
            </a:r>
            <a:r>
              <a:rPr lang="en-US" altLang="ko-KR" sz="3200" b="1" dirty="0" smtClean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?</a:t>
            </a:r>
            <a:endParaRPr lang="ko-KR" altLang="en-US" sz="3200" b="1" dirty="0"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595459" y="2215841"/>
            <a:ext cx="13709264" cy="185578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ko-KR" altLang="en-US" sz="2400" dirty="0" smtClean="0"/>
              <a:t>박물관 교육 전문인력이 관련 전문가와 함께 </a:t>
            </a:r>
            <a:endParaRPr lang="en-US" altLang="ko-KR" sz="2400" dirty="0" smtClean="0"/>
          </a:p>
          <a:p>
            <a:pPr>
              <a:defRPr/>
            </a:pPr>
            <a:r>
              <a:rPr lang="ko-KR" altLang="en-US" sz="2400" dirty="0" smtClean="0"/>
              <a:t>학습에 동기부여가 된</a:t>
            </a:r>
            <a:r>
              <a:rPr lang="en-US" altLang="ko-KR" sz="2400" dirty="0" smtClean="0"/>
              <a:t>(</a:t>
            </a:r>
            <a:r>
              <a:rPr lang="ko-KR" altLang="en-US" sz="2400" dirty="0" smtClean="0"/>
              <a:t>되지 않은</a:t>
            </a:r>
            <a:r>
              <a:rPr lang="en-US" altLang="ko-KR" sz="2400" dirty="0" smtClean="0"/>
              <a:t>)</a:t>
            </a:r>
            <a:r>
              <a:rPr lang="ko-KR" altLang="en-US" sz="2400" dirty="0" smtClean="0"/>
              <a:t> </a:t>
            </a:r>
            <a:r>
              <a:rPr lang="ko-KR" altLang="en-US" sz="2400" b="1" dirty="0" smtClean="0">
                <a:solidFill>
                  <a:srgbClr val="00B0F0"/>
                </a:solidFill>
              </a:rPr>
              <a:t>수요자</a:t>
            </a:r>
            <a:r>
              <a:rPr lang="ko-KR" altLang="en-US" sz="2400" dirty="0" smtClean="0"/>
              <a:t>의</a:t>
            </a:r>
            <a:endParaRPr lang="en-US" altLang="ko-KR" sz="2400" dirty="0" smtClean="0"/>
          </a:p>
          <a:p>
            <a:pPr>
              <a:defRPr/>
            </a:pPr>
            <a:r>
              <a:rPr lang="ko-KR" altLang="en-US" sz="2400" dirty="0" smtClean="0"/>
              <a:t>박물관 소장품 및 전시에 대한 </a:t>
            </a:r>
            <a:r>
              <a:rPr lang="ko-KR" altLang="en-US" sz="2400" b="1" dirty="0" smtClean="0">
                <a:solidFill>
                  <a:srgbClr val="00B0F0"/>
                </a:solidFill>
              </a:rPr>
              <a:t>경험</a:t>
            </a:r>
            <a:r>
              <a:rPr lang="ko-KR" altLang="en-US" sz="2400" dirty="0" smtClean="0"/>
              <a:t>을 돕기 위해</a:t>
            </a:r>
            <a:endParaRPr lang="en-US" altLang="ko-KR" sz="2400" dirty="0" smtClean="0"/>
          </a:p>
          <a:p>
            <a:pPr>
              <a:defRPr/>
            </a:pPr>
            <a:r>
              <a:rPr lang="ko-KR" altLang="en-US" sz="2400" dirty="0" smtClean="0"/>
              <a:t>개발</a:t>
            </a:r>
            <a:r>
              <a:rPr lang="en-US" altLang="ko-KR" sz="2400" dirty="0" smtClean="0"/>
              <a:t>, </a:t>
            </a:r>
            <a:r>
              <a:rPr lang="ko-KR" altLang="en-US" sz="2400" dirty="0" smtClean="0"/>
              <a:t>운영</a:t>
            </a:r>
            <a:r>
              <a:rPr lang="en-US" altLang="ko-KR" sz="2400" dirty="0" smtClean="0"/>
              <a:t>, </a:t>
            </a:r>
            <a:r>
              <a:rPr lang="ko-KR" altLang="en-US" sz="2400" dirty="0" smtClean="0"/>
              <a:t>평가하는 자료</a:t>
            </a:r>
            <a:r>
              <a:rPr lang="en-US" altLang="ko-KR" sz="2400" dirty="0" smtClean="0"/>
              <a:t>, </a:t>
            </a:r>
            <a:r>
              <a:rPr lang="ko-KR" altLang="en-US" sz="2400" dirty="0" smtClean="0"/>
              <a:t>프로그램 및 관련 </a:t>
            </a:r>
            <a:r>
              <a:rPr lang="ko-KR" altLang="en-US" sz="2400" b="1" dirty="0" smtClean="0">
                <a:solidFill>
                  <a:srgbClr val="00B0F0"/>
                </a:solidFill>
              </a:rPr>
              <a:t>활동</a:t>
            </a:r>
            <a:endParaRPr lang="en-US" altLang="ko-KR" sz="2400" dirty="0" smtClean="0">
              <a:solidFill>
                <a:srgbClr val="00B0F0"/>
              </a:solidFill>
            </a:endParaRPr>
          </a:p>
          <a:p>
            <a:pPr>
              <a:buFont typeface="Arial" charset="0"/>
              <a:buNone/>
              <a:defRPr/>
            </a:pPr>
            <a:r>
              <a:rPr lang="ko-KR" altLang="en-US" sz="2400" dirty="0" smtClean="0"/>
              <a:t> </a:t>
            </a:r>
          </a:p>
          <a:p>
            <a:pPr>
              <a:defRPr/>
            </a:pPr>
            <a:endParaRPr lang="en-US" altLang="ko-KR" sz="2400" dirty="0" smtClean="0"/>
          </a:p>
          <a:p>
            <a:pPr>
              <a:defRPr/>
            </a:pPr>
            <a:endParaRPr lang="en-US" altLang="ko-KR" sz="2400" dirty="0"/>
          </a:p>
          <a:p>
            <a:pPr>
              <a:buFont typeface="Arial" charset="0"/>
              <a:buNone/>
              <a:defRPr/>
            </a:pPr>
            <a:endParaRPr lang="en-US" altLang="ko-KR" sz="2400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490195" y="5234252"/>
            <a:ext cx="1086066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 smtClean="0"/>
              <a:t>오늘날 박물관 교육은</a:t>
            </a:r>
            <a:endParaRPr lang="en-US" altLang="ko-KR" sz="2400" dirty="0" smtClean="0"/>
          </a:p>
          <a:p>
            <a:pPr>
              <a:lnSpc>
                <a:spcPct val="150000"/>
              </a:lnSpc>
            </a:pPr>
            <a:r>
              <a:rPr lang="ko-KR" altLang="en-US" sz="2400" b="1" dirty="0" smtClean="0"/>
              <a:t>   </a:t>
            </a:r>
            <a:r>
              <a:rPr lang="ko-KR" altLang="en-US" sz="2400" b="1" dirty="0" smtClean="0">
                <a:solidFill>
                  <a:srgbClr val="00B0F0"/>
                </a:solidFill>
              </a:rPr>
              <a:t>대중의 지식과 경험을 촉진</a:t>
            </a:r>
            <a:r>
              <a:rPr lang="ko-KR" altLang="en-US" sz="2400" dirty="0" smtClean="0"/>
              <a:t>하는 차원에서 추구되는 </a:t>
            </a:r>
            <a:r>
              <a:rPr lang="ko-KR" altLang="en-US" sz="2400" b="1" dirty="0" smtClean="0">
                <a:solidFill>
                  <a:srgbClr val="00B0F0"/>
                </a:solidFill>
              </a:rPr>
              <a:t>박물관의 모든 활동을 포괄</a:t>
            </a:r>
            <a:endParaRPr lang="ko-KR" altLang="en-US" sz="2400" b="1" dirty="0">
              <a:solidFill>
                <a:srgbClr val="00B0F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20904" y="7653441"/>
            <a:ext cx="66291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 smtClean="0"/>
              <a:t>박물관 교육 </a:t>
            </a:r>
            <a:r>
              <a:rPr lang="en-US" altLang="ko-KR" sz="2400" b="1" dirty="0" smtClean="0">
                <a:solidFill>
                  <a:srgbClr val="00B0F0"/>
                </a:solidFill>
              </a:rPr>
              <a:t>Education</a:t>
            </a:r>
            <a:r>
              <a:rPr lang="en-US" altLang="ko-KR" sz="2400" dirty="0" smtClean="0"/>
              <a:t> </a:t>
            </a:r>
            <a:r>
              <a:rPr lang="en-US" altLang="ko-KR" sz="2400" dirty="0" smtClean="0">
                <a:sym typeface="Wingdings" panose="05000000000000000000" pitchFamily="2" charset="2"/>
              </a:rPr>
              <a:t> </a:t>
            </a:r>
            <a:r>
              <a:rPr lang="ko-KR" altLang="en-US" sz="2400" dirty="0" smtClean="0">
                <a:sym typeface="Wingdings" panose="05000000000000000000" pitchFamily="2" charset="2"/>
              </a:rPr>
              <a:t>박물관 학습 </a:t>
            </a:r>
            <a:r>
              <a:rPr lang="en-US" altLang="ko-KR" sz="2400" b="1" dirty="0" smtClean="0">
                <a:solidFill>
                  <a:srgbClr val="00B0F0"/>
                </a:solidFill>
                <a:sym typeface="Wingdings" panose="05000000000000000000" pitchFamily="2" charset="2"/>
              </a:rPr>
              <a:t>Learning</a:t>
            </a:r>
            <a:endParaRPr lang="ko-KR" altLang="en-US" sz="24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3199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11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 descr="직사각형, 사진 액자, 프레임이(가) 표시된 사진&#10;&#10;자동 생성된 설명">
            <a:extLst>
              <a:ext uri="{FF2B5EF4-FFF2-40B4-BE49-F238E27FC236}">
                <a16:creationId xmlns:a16="http://schemas.microsoft.com/office/drawing/2014/main" id="{92DA1083-F736-13F3-5F8D-E4A383AF40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8"/>
            <a:ext cx="17556163" cy="987534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535" y="529619"/>
            <a:ext cx="7916788" cy="8012007"/>
          </a:xfrm>
          <a:prstGeom prst="rect">
            <a:avLst/>
          </a:prstGeom>
        </p:spPr>
      </p:pic>
      <p:sp>
        <p:nvSpPr>
          <p:cNvPr id="4" name="Subtitle 2"/>
          <p:cNvSpPr txBox="1">
            <a:spLocks/>
          </p:cNvSpPr>
          <p:nvPr/>
        </p:nvSpPr>
        <p:spPr>
          <a:xfrm>
            <a:off x="9575231" y="888815"/>
            <a:ext cx="4258627" cy="46212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en-US" altLang="ko-KR" sz="2400" b="1" dirty="0" smtClean="0"/>
              <a:t>1 </a:t>
            </a:r>
            <a:r>
              <a:rPr lang="ko-KR" altLang="en-US" sz="2400" b="1" dirty="0" smtClean="0"/>
              <a:t>연구</a:t>
            </a:r>
            <a:r>
              <a:rPr lang="ko-KR" altLang="en-US" sz="2400" dirty="0" smtClean="0"/>
              <a:t> </a:t>
            </a:r>
            <a:endParaRPr lang="en-US" altLang="ko-KR" sz="2400" dirty="0" smtClean="0"/>
          </a:p>
          <a:p>
            <a:pPr>
              <a:defRPr/>
            </a:pPr>
            <a:r>
              <a:rPr lang="ko-KR" altLang="en-US" sz="2400" dirty="0" smtClean="0"/>
              <a:t>평가지표 개발 기초 연구</a:t>
            </a:r>
            <a:endParaRPr lang="en-US" altLang="ko-KR" sz="2400" dirty="0" smtClean="0"/>
          </a:p>
          <a:p>
            <a:pPr>
              <a:defRPr/>
            </a:pPr>
            <a:r>
              <a:rPr lang="ko-KR" altLang="en-US" sz="2400" dirty="0" smtClean="0"/>
              <a:t>중장기 발전방안 연구</a:t>
            </a:r>
            <a:endParaRPr lang="en-US" altLang="ko-KR" sz="2400" dirty="0" smtClean="0"/>
          </a:p>
          <a:p>
            <a:pPr>
              <a:defRPr/>
            </a:pPr>
            <a:r>
              <a:rPr lang="ko-KR" altLang="en-US" sz="2400" dirty="0" smtClean="0"/>
              <a:t>학술지 발간</a:t>
            </a:r>
            <a:endParaRPr lang="en-US" altLang="ko-KR" sz="2400" dirty="0" smtClean="0"/>
          </a:p>
          <a:p>
            <a:pPr>
              <a:defRPr/>
            </a:pPr>
            <a:endParaRPr lang="en-US" altLang="ko-KR" sz="2400" dirty="0" smtClean="0"/>
          </a:p>
          <a:p>
            <a:pPr marL="0" indent="0">
              <a:buNone/>
              <a:defRPr/>
            </a:pPr>
            <a:r>
              <a:rPr lang="en-US" altLang="ko-KR" sz="2400" b="1" dirty="0" smtClean="0"/>
              <a:t>2 </a:t>
            </a:r>
            <a:r>
              <a:rPr lang="ko-KR" altLang="en-US" sz="2400" b="1" dirty="0" smtClean="0"/>
              <a:t>전시 </a:t>
            </a:r>
            <a:endParaRPr lang="en-US" altLang="ko-KR" sz="2400" b="1" dirty="0" smtClean="0"/>
          </a:p>
          <a:p>
            <a:pPr>
              <a:defRPr/>
            </a:pPr>
            <a:r>
              <a:rPr lang="ko-KR" altLang="en-US" sz="2400" dirty="0" smtClean="0"/>
              <a:t>전시 감상 도구 개발</a:t>
            </a:r>
            <a:endParaRPr lang="en-US" altLang="ko-KR" sz="2400" dirty="0" smtClean="0"/>
          </a:p>
          <a:p>
            <a:pPr>
              <a:defRPr/>
            </a:pPr>
            <a:r>
              <a:rPr lang="ko-KR" altLang="en-US" sz="2400" dirty="0" err="1" smtClean="0"/>
              <a:t>에듀케이터와의</a:t>
            </a:r>
            <a:r>
              <a:rPr lang="ko-KR" altLang="en-US" sz="2400" dirty="0" smtClean="0"/>
              <a:t> 대화</a:t>
            </a:r>
            <a:endParaRPr lang="en-US" altLang="ko-KR" sz="2400" dirty="0" smtClean="0"/>
          </a:p>
          <a:p>
            <a:pPr>
              <a:defRPr/>
            </a:pPr>
            <a:endParaRPr lang="en-US" altLang="ko-KR" sz="2400" dirty="0" smtClean="0"/>
          </a:p>
          <a:p>
            <a:pPr>
              <a:defRPr/>
            </a:pPr>
            <a:endParaRPr lang="en-US" altLang="ko-KR" sz="2400" dirty="0" smtClean="0"/>
          </a:p>
          <a:p>
            <a:pPr marL="0" indent="0">
              <a:buNone/>
              <a:defRPr/>
            </a:pPr>
            <a:r>
              <a:rPr lang="en-US" altLang="ko-KR" sz="2400" b="1" dirty="0" smtClean="0"/>
              <a:t>3 </a:t>
            </a:r>
            <a:r>
              <a:rPr lang="ko-KR" altLang="en-US" sz="2400" b="1" dirty="0" smtClean="0"/>
              <a:t>공유</a:t>
            </a:r>
            <a:r>
              <a:rPr lang="en-US" altLang="ko-KR" sz="2400" b="1" dirty="0" smtClean="0"/>
              <a:t>, </a:t>
            </a:r>
            <a:r>
              <a:rPr lang="ko-KR" altLang="en-US" sz="2400" b="1" dirty="0" smtClean="0"/>
              <a:t>협업</a:t>
            </a:r>
            <a:endParaRPr lang="en-US" altLang="ko-KR" sz="2400" dirty="0" smtClean="0"/>
          </a:p>
          <a:p>
            <a:pPr>
              <a:defRPr/>
            </a:pPr>
            <a:r>
              <a:rPr lang="ko-KR" altLang="en-US" sz="2400" dirty="0" smtClean="0"/>
              <a:t>교육 사업 협업</a:t>
            </a:r>
            <a:endParaRPr lang="en-US" altLang="ko-KR" sz="2400" dirty="0" smtClean="0"/>
          </a:p>
          <a:p>
            <a:pPr>
              <a:defRPr/>
            </a:pPr>
            <a:r>
              <a:rPr lang="ko-KR" altLang="en-US" sz="2400" dirty="0" smtClean="0"/>
              <a:t>평가지표 공유</a:t>
            </a:r>
            <a:endParaRPr lang="en-US" altLang="ko-KR" sz="2400" dirty="0" smtClean="0"/>
          </a:p>
          <a:p>
            <a:pPr>
              <a:defRPr/>
            </a:pPr>
            <a:endParaRPr lang="en-US" altLang="ko-KR" sz="2400" dirty="0" smtClean="0">
              <a:ea typeface="굴림" pitchFamily="50" charset="-127"/>
            </a:endParaRPr>
          </a:p>
          <a:p>
            <a:pPr>
              <a:defRPr/>
            </a:pPr>
            <a:endParaRPr lang="en-US" altLang="ko-KR" sz="2400" dirty="0" smtClean="0">
              <a:ea typeface="굴림" pitchFamily="50" charset="-127"/>
            </a:endParaRPr>
          </a:p>
          <a:p>
            <a:pPr marL="0" indent="0">
              <a:buNone/>
              <a:defRPr/>
            </a:pPr>
            <a:r>
              <a:rPr lang="en-US" altLang="ko-KR" sz="2400" b="1" dirty="0" smtClean="0"/>
              <a:t>4 </a:t>
            </a:r>
            <a:r>
              <a:rPr lang="ko-KR" altLang="en-US" sz="2400" b="1" dirty="0" smtClean="0"/>
              <a:t>프로그램</a:t>
            </a:r>
            <a:endParaRPr lang="en-US" altLang="ko-KR" sz="2400" dirty="0" smtClean="0"/>
          </a:p>
          <a:p>
            <a:pPr>
              <a:defRPr/>
            </a:pPr>
            <a:r>
              <a:rPr lang="en-US" altLang="ko-KR" sz="2400" dirty="0" smtClean="0"/>
              <a:t> </a:t>
            </a:r>
            <a:r>
              <a:rPr lang="ko-KR" altLang="en-US" sz="2400" dirty="0" err="1" smtClean="0"/>
              <a:t>학습목적에</a:t>
            </a:r>
            <a:r>
              <a:rPr lang="ko-KR" altLang="en-US" sz="2400" dirty="0" smtClean="0"/>
              <a:t> 따른 </a:t>
            </a:r>
            <a:r>
              <a:rPr lang="ko-KR" altLang="en-US" sz="2400" dirty="0" err="1" smtClean="0"/>
              <a:t>대상별</a:t>
            </a:r>
            <a:r>
              <a:rPr lang="ko-KR" altLang="en-US" sz="2400" dirty="0" smtClean="0"/>
              <a:t> 프로그램 개발</a:t>
            </a:r>
            <a:endParaRPr lang="en-US" altLang="ko-KR" sz="2400" dirty="0" smtClean="0"/>
          </a:p>
        </p:txBody>
      </p:sp>
    </p:spTree>
    <p:extLst>
      <p:ext uri="{BB962C8B-B14F-4D97-AF65-F5344CB8AC3E}">
        <p14:creationId xmlns:p14="http://schemas.microsoft.com/office/powerpoint/2010/main" val="12612717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 descr="직사각형, 사진 액자, 프레임이(가) 표시된 사진&#10;&#10;자동 생성된 설명">
            <a:extLst>
              <a:ext uri="{FF2B5EF4-FFF2-40B4-BE49-F238E27FC236}">
                <a16:creationId xmlns:a16="http://schemas.microsoft.com/office/drawing/2014/main" id="{92DA1083-F736-13F3-5F8D-E4A383AF40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8"/>
            <a:ext cx="17556163" cy="987534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713557" y="2243899"/>
            <a:ext cx="4063652" cy="5418203"/>
          </a:xfrm>
          <a:prstGeom prst="rect">
            <a:avLst/>
          </a:prstGeom>
        </p:spPr>
      </p:pic>
      <p:pic>
        <p:nvPicPr>
          <p:cNvPr id="4" name="그림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274" y="1217950"/>
            <a:ext cx="5042566" cy="67234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7113" y="1114251"/>
            <a:ext cx="4697185" cy="35228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그림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7114" y="4809915"/>
            <a:ext cx="2348592" cy="3131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그림 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5707" y="4818731"/>
            <a:ext cx="2348592" cy="3131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478102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 descr="직사각형, 사진 액자, 프레임이(가) 표시된 사진&#10;&#10;자동 생성된 설명">
            <a:extLst>
              <a:ext uri="{FF2B5EF4-FFF2-40B4-BE49-F238E27FC236}">
                <a16:creationId xmlns:a16="http://schemas.microsoft.com/office/drawing/2014/main" id="{92DA1083-F736-13F3-5F8D-E4A383AF40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96"/>
            <a:ext cx="17556163" cy="9875342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1394D71B-C3E8-0CD8-202C-68AF9BB2537D}"/>
              </a:ext>
            </a:extLst>
          </p:cNvPr>
          <p:cNvSpPr/>
          <p:nvPr/>
        </p:nvSpPr>
        <p:spPr>
          <a:xfrm>
            <a:off x="555441" y="1377388"/>
            <a:ext cx="11986949" cy="45719"/>
          </a:xfrm>
          <a:prstGeom prst="rect">
            <a:avLst/>
          </a:prstGeom>
          <a:solidFill>
            <a:srgbClr val="D8C4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C26D3C7-D4BC-FB4D-2EC5-A719290DA74E}"/>
              </a:ext>
            </a:extLst>
          </p:cNvPr>
          <p:cNvSpPr txBox="1"/>
          <p:nvPr/>
        </p:nvSpPr>
        <p:spPr>
          <a:xfrm>
            <a:off x="555441" y="707606"/>
            <a:ext cx="125614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온라인으로 교육하기</a:t>
            </a:r>
            <a:endParaRPr lang="ko-KR" altLang="en-US" sz="3200" b="1" dirty="0"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50649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 descr="직사각형, 사진 액자, 프레임이(가) 표시된 사진&#10;&#10;자동 생성된 설명">
            <a:extLst>
              <a:ext uri="{FF2B5EF4-FFF2-40B4-BE49-F238E27FC236}">
                <a16:creationId xmlns:a16="http://schemas.microsoft.com/office/drawing/2014/main" id="{92DA1083-F736-13F3-5F8D-E4A383AF40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8"/>
            <a:ext cx="17556163" cy="987534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621055" y="4590596"/>
            <a:ext cx="721184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>
                <a:hlinkClick r:id="rId4"/>
              </a:rPr>
              <a:t>http://www.museum.go.kr/modu</a:t>
            </a:r>
            <a:endParaRPr lang="en-US" altLang="ko-KR" sz="4000" dirty="0" smtClean="0"/>
          </a:p>
          <a:p>
            <a:endParaRPr lang="ko-KR" altLang="en-US" sz="4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7B3AEF-64E5-ABFF-DBAA-EC6FDD7FD098}"/>
              </a:ext>
            </a:extLst>
          </p:cNvPr>
          <p:cNvSpPr txBox="1"/>
          <p:nvPr/>
        </p:nvSpPr>
        <p:spPr>
          <a:xfrm>
            <a:off x="2730928" y="2796846"/>
            <a:ext cx="884088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spc="-100" dirty="0" smtClean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국립중앙박물관 교육 플랫폼 </a:t>
            </a:r>
            <a:r>
              <a:rPr lang="en-US" altLang="ko-KR" sz="4000" spc="-100" dirty="0" smtClean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‘</a:t>
            </a:r>
            <a:r>
              <a:rPr lang="ko-KR" altLang="en-US" sz="4000" spc="-100" dirty="0" smtClean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모두</a:t>
            </a:r>
            <a:r>
              <a:rPr lang="en-US" altLang="ko-KR" sz="4000" spc="-100" dirty="0" smtClean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＇</a:t>
            </a:r>
            <a:endParaRPr lang="ko-KR" altLang="en-US" sz="4000" spc="-100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32444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 descr="직사각형, 사진 액자, 프레임이(가) 표시된 사진&#10;&#10;자동 생성된 설명">
            <a:extLst>
              <a:ext uri="{FF2B5EF4-FFF2-40B4-BE49-F238E27FC236}">
                <a16:creationId xmlns:a16="http://schemas.microsoft.com/office/drawing/2014/main" id="{92DA1083-F736-13F3-5F8D-E4A383AF40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8"/>
            <a:ext cx="17556163" cy="9875342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3688641" y="5062804"/>
            <a:ext cx="7288790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000" dirty="0">
                <a:hlinkClick r:id="rId4"/>
              </a:rPr>
              <a:t>http://</a:t>
            </a:r>
            <a:r>
              <a:rPr lang="ko-KR" altLang="en-US" sz="4000" dirty="0" smtClean="0">
                <a:hlinkClick r:id="rId4"/>
              </a:rPr>
              <a:t>www.emuseum.go.kr/main</a:t>
            </a:r>
            <a:endParaRPr lang="en-US" altLang="ko-KR" sz="4000" dirty="0" smtClean="0"/>
          </a:p>
          <a:p>
            <a:endParaRPr lang="ko-KR" altLang="en-US" sz="4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7B3AEF-64E5-ABFF-DBAA-EC6FDD7FD098}"/>
              </a:ext>
            </a:extLst>
          </p:cNvPr>
          <p:cNvSpPr txBox="1"/>
          <p:nvPr/>
        </p:nvSpPr>
        <p:spPr>
          <a:xfrm>
            <a:off x="3944024" y="2395900"/>
            <a:ext cx="576311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spc="-1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e</a:t>
            </a:r>
            <a:r>
              <a:rPr lang="ko-KR" altLang="en-US" sz="4000" spc="-1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뮤지엄</a:t>
            </a:r>
            <a:endParaRPr lang="en-US" altLang="ko-KR" sz="4000" spc="-100" dirty="0"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  <a:p>
            <a:pPr algn="ctr"/>
            <a:r>
              <a:rPr lang="en-US" altLang="ko-KR" sz="4000" spc="-1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(</a:t>
            </a:r>
            <a:r>
              <a:rPr lang="ko-KR" altLang="en-US" sz="4000" spc="-100" dirty="0" err="1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전국박물관소장품검색</a:t>
            </a:r>
            <a:r>
              <a:rPr lang="en-US" altLang="ko-KR" sz="4000" spc="-1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)</a:t>
            </a:r>
            <a:endParaRPr lang="ko-KR" altLang="en-US" sz="4000" spc="-1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5512096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 descr="직사각형, 사진 액자, 프레임이(가) 표시된 사진&#10;&#10;자동 생성된 설명">
            <a:extLst>
              <a:ext uri="{FF2B5EF4-FFF2-40B4-BE49-F238E27FC236}">
                <a16:creationId xmlns:a16="http://schemas.microsoft.com/office/drawing/2014/main" id="{92DA1083-F736-13F3-5F8D-E4A383AF40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8"/>
            <a:ext cx="17556163" cy="987534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165232" y="4012344"/>
            <a:ext cx="8969250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hlinkClick r:id="rId4"/>
              </a:rPr>
              <a:t>http://</a:t>
            </a:r>
            <a:r>
              <a:rPr lang="ko-KR" altLang="en-US" sz="4000" dirty="0" smtClean="0">
                <a:hlinkClick r:id="rId4"/>
              </a:rPr>
              <a:t>www.</a:t>
            </a:r>
            <a:r>
              <a:rPr lang="en-US" altLang="ko-KR" sz="4000" dirty="0" smtClean="0">
                <a:hlinkClick r:id="rId4"/>
              </a:rPr>
              <a:t>youtube.com</a:t>
            </a:r>
            <a:r>
              <a:rPr lang="ko-KR" altLang="en-US" sz="4000" dirty="0" smtClean="0">
                <a:hlinkClick r:id="rId4"/>
              </a:rPr>
              <a:t>/</a:t>
            </a:r>
            <a:r>
              <a:rPr lang="en-US" altLang="ko-KR" sz="4000" dirty="0" err="1" smtClean="0">
                <a:hlinkClick r:id="rId4"/>
              </a:rPr>
              <a:t>koreanmuseum</a:t>
            </a:r>
            <a:endParaRPr lang="en-US" altLang="ko-KR" sz="4000" dirty="0" smtClean="0"/>
          </a:p>
          <a:p>
            <a:endParaRPr lang="en-US" altLang="ko-KR" sz="4000" dirty="0"/>
          </a:p>
          <a:p>
            <a:endParaRPr lang="en-US" altLang="ko-KR" sz="4000" dirty="0" smtClean="0"/>
          </a:p>
          <a:p>
            <a:endParaRPr lang="ko-KR" altLang="en-US" sz="4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7B3AEF-64E5-ABFF-DBAA-EC6FDD7FD098}"/>
              </a:ext>
            </a:extLst>
          </p:cNvPr>
          <p:cNvSpPr txBox="1"/>
          <p:nvPr/>
        </p:nvSpPr>
        <p:spPr>
          <a:xfrm>
            <a:off x="3674947" y="2607718"/>
            <a:ext cx="676339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spc="-100" dirty="0"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국립중앙박물관 유투브 채널</a:t>
            </a:r>
          </a:p>
        </p:txBody>
      </p:sp>
    </p:spTree>
    <p:extLst>
      <p:ext uri="{BB962C8B-B14F-4D97-AF65-F5344CB8AC3E}">
        <p14:creationId xmlns:p14="http://schemas.microsoft.com/office/powerpoint/2010/main" val="1681098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편지, 화이트이(가) 표시된 사진&#10;&#10;자동 생성된 설명">
            <a:extLst>
              <a:ext uri="{FF2B5EF4-FFF2-40B4-BE49-F238E27FC236}">
                <a16:creationId xmlns:a16="http://schemas.microsoft.com/office/drawing/2014/main" id="{E4E92A24-CC75-A885-A48B-04081B96C5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8"/>
            <a:ext cx="17556163" cy="9875342"/>
          </a:xfrm>
          <a:prstGeom prst="rect">
            <a:avLst/>
          </a:prstGeom>
        </p:spPr>
      </p:pic>
      <p:pic>
        <p:nvPicPr>
          <p:cNvPr id="4" name="그림 3" descr="텍스트, 폰트, 로고, 스크린샷이(가) 표시된 사진&#10;&#10;자동 생성된 설명">
            <a:extLst>
              <a:ext uri="{FF2B5EF4-FFF2-40B4-BE49-F238E27FC236}">
                <a16:creationId xmlns:a16="http://schemas.microsoft.com/office/drawing/2014/main" id="{7A211CA5-7F5A-248B-6547-2B5E58D23D7F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790" y="8779009"/>
            <a:ext cx="2255121" cy="955607"/>
          </a:xfrm>
          <a:prstGeom prst="rect">
            <a:avLst/>
          </a:prstGeom>
        </p:spPr>
      </p:pic>
      <p:pic>
        <p:nvPicPr>
          <p:cNvPr id="5" name="그림 4" descr="텍스트, 폰트, 로고, 그래픽이(가) 표시된 사진&#10;&#10;자동 생성된 설명">
            <a:extLst>
              <a:ext uri="{FF2B5EF4-FFF2-40B4-BE49-F238E27FC236}">
                <a16:creationId xmlns:a16="http://schemas.microsoft.com/office/drawing/2014/main" id="{FA40734C-39BD-E146-0C15-1095F6991F63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6284" y="9078476"/>
            <a:ext cx="2612090" cy="48784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C313640-FC89-3D7E-6635-BF71BD11ADD8}"/>
              </a:ext>
            </a:extLst>
          </p:cNvPr>
          <p:cNvSpPr txBox="1"/>
          <p:nvPr/>
        </p:nvSpPr>
        <p:spPr>
          <a:xfrm>
            <a:off x="2833593" y="3327800"/>
            <a:ext cx="815747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 b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박물관 콘텐츠</a:t>
            </a:r>
            <a:endParaRPr lang="en-US" altLang="ko-KR" sz="6600" b="1" dirty="0" smtClean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  <a:p>
            <a:pPr algn="ctr"/>
            <a:r>
              <a:rPr lang="en-US" altLang="ko-KR" sz="6600" b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Open </a:t>
            </a:r>
            <a:r>
              <a:rPr lang="en-US" altLang="ko-KR" sz="6600" b="1" dirty="0" err="1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sourse</a:t>
            </a:r>
            <a:endParaRPr lang="en-US" altLang="ko-KR" sz="66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74910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 descr="직사각형, 사진 액자, 프레임이(가) 표시된 사진&#10;&#10;자동 생성된 설명">
            <a:extLst>
              <a:ext uri="{FF2B5EF4-FFF2-40B4-BE49-F238E27FC236}">
                <a16:creationId xmlns:a16="http://schemas.microsoft.com/office/drawing/2014/main" id="{92DA1083-F736-13F3-5F8D-E4A383AF40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96"/>
            <a:ext cx="17556163" cy="9875342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1394D71B-C3E8-0CD8-202C-68AF9BB2537D}"/>
              </a:ext>
            </a:extLst>
          </p:cNvPr>
          <p:cNvSpPr/>
          <p:nvPr/>
        </p:nvSpPr>
        <p:spPr>
          <a:xfrm>
            <a:off x="555441" y="1377388"/>
            <a:ext cx="11986949" cy="45719"/>
          </a:xfrm>
          <a:prstGeom prst="rect">
            <a:avLst/>
          </a:prstGeom>
          <a:solidFill>
            <a:srgbClr val="D8C4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C26D3C7-D4BC-FB4D-2EC5-A719290DA74E}"/>
              </a:ext>
            </a:extLst>
          </p:cNvPr>
          <p:cNvSpPr txBox="1"/>
          <p:nvPr/>
        </p:nvSpPr>
        <p:spPr>
          <a:xfrm>
            <a:off x="555441" y="707606"/>
            <a:ext cx="125614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박물관이란</a:t>
            </a:r>
            <a:r>
              <a:rPr lang="en-US" altLang="ko-KR" sz="3200" b="1" dirty="0" smtClean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?</a:t>
            </a:r>
            <a:endParaRPr lang="ko-KR" altLang="en-US" sz="3200" b="1" dirty="0"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61873" y="2454445"/>
            <a:ext cx="7848872" cy="1040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3200" b="1" dirty="0">
                <a:latin typeface="맑은 고딕" pitchFamily="50" charset="-127"/>
                <a:ea typeface="맑은 고딕" pitchFamily="50" charset="-127"/>
              </a:rPr>
              <a:t>           박물관 미술관 진흥법</a:t>
            </a:r>
            <a:endParaRPr lang="en-US" altLang="ko-KR" sz="3200" b="1" dirty="0"/>
          </a:p>
          <a:p>
            <a:pPr>
              <a:lnSpc>
                <a:spcPct val="110000"/>
              </a:lnSpc>
            </a:pPr>
            <a:endParaRPr lang="en-US" altLang="ko-KR" sz="24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1206578" y="3983360"/>
            <a:ext cx="13436347" cy="25280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b="1" dirty="0">
                <a:latin typeface="+mn-ea"/>
              </a:rPr>
              <a:t>역사 </a:t>
            </a:r>
            <a:r>
              <a:rPr lang="en-US" altLang="ko-KR" sz="2800" b="1" dirty="0">
                <a:latin typeface="+mn-ea"/>
              </a:rPr>
              <a:t>· </a:t>
            </a:r>
            <a:r>
              <a:rPr lang="ko-KR" altLang="en-US" sz="2800" b="1" dirty="0">
                <a:latin typeface="+mn-ea"/>
              </a:rPr>
              <a:t>인류</a:t>
            </a:r>
            <a:r>
              <a:rPr lang="en-US" altLang="ko-KR" sz="2800" b="1" dirty="0">
                <a:latin typeface="+mn-ea"/>
              </a:rPr>
              <a:t> · </a:t>
            </a:r>
            <a:r>
              <a:rPr lang="ko-KR" altLang="en-US" sz="2800" b="1" dirty="0">
                <a:latin typeface="+mn-ea"/>
              </a:rPr>
              <a:t>고고 </a:t>
            </a:r>
            <a:r>
              <a:rPr lang="en-US" altLang="ko-KR" sz="2800" b="1" dirty="0">
                <a:latin typeface="+mn-ea"/>
              </a:rPr>
              <a:t>· </a:t>
            </a:r>
            <a:r>
              <a:rPr lang="ko-KR" altLang="en-US" sz="2800" b="1" dirty="0">
                <a:latin typeface="+mn-ea"/>
              </a:rPr>
              <a:t>민속 </a:t>
            </a:r>
            <a:r>
              <a:rPr lang="en-US" altLang="ko-KR" sz="2800" b="1" dirty="0">
                <a:latin typeface="+mn-ea"/>
              </a:rPr>
              <a:t>· </a:t>
            </a:r>
            <a:r>
              <a:rPr lang="ko-KR" altLang="en-US" sz="2800" b="1" dirty="0">
                <a:latin typeface="+mn-ea"/>
              </a:rPr>
              <a:t>예술 </a:t>
            </a:r>
            <a:r>
              <a:rPr lang="en-US" altLang="ko-KR" sz="2800" b="1" dirty="0">
                <a:latin typeface="+mn-ea"/>
              </a:rPr>
              <a:t>· </a:t>
            </a:r>
            <a:r>
              <a:rPr lang="ko-KR" altLang="en-US" sz="2800" b="1" dirty="0">
                <a:latin typeface="+mn-ea"/>
              </a:rPr>
              <a:t>동물 </a:t>
            </a:r>
            <a:r>
              <a:rPr lang="en-US" altLang="ko-KR" sz="2800" b="1" dirty="0">
                <a:latin typeface="+mn-ea"/>
              </a:rPr>
              <a:t>· </a:t>
            </a:r>
            <a:r>
              <a:rPr lang="ko-KR" altLang="en-US" sz="2800" b="1" dirty="0">
                <a:latin typeface="+mn-ea"/>
              </a:rPr>
              <a:t>광물 </a:t>
            </a:r>
            <a:r>
              <a:rPr lang="en-US" altLang="ko-KR" sz="2800" b="1" dirty="0">
                <a:latin typeface="+mn-ea"/>
              </a:rPr>
              <a:t>· </a:t>
            </a:r>
            <a:r>
              <a:rPr lang="ko-KR" altLang="en-US" sz="2800" b="1" dirty="0">
                <a:latin typeface="+mn-ea"/>
              </a:rPr>
              <a:t>과학 </a:t>
            </a:r>
            <a:r>
              <a:rPr lang="en-US" altLang="ko-KR" sz="2800" b="1" dirty="0">
                <a:latin typeface="+mn-ea"/>
              </a:rPr>
              <a:t>· </a:t>
            </a:r>
            <a:r>
              <a:rPr lang="ko-KR" altLang="en-US" sz="2800" b="1" dirty="0">
                <a:latin typeface="+mn-ea"/>
              </a:rPr>
              <a:t>기술 </a:t>
            </a:r>
            <a:r>
              <a:rPr lang="en-US" altLang="ko-KR" sz="2800" b="1" dirty="0">
                <a:latin typeface="+mn-ea"/>
              </a:rPr>
              <a:t>· </a:t>
            </a:r>
            <a:r>
              <a:rPr lang="ko-KR" altLang="en-US" sz="2800" b="1" dirty="0">
                <a:latin typeface="+mn-ea"/>
              </a:rPr>
              <a:t>산업 등에 관한 자료를 수집</a:t>
            </a:r>
            <a:r>
              <a:rPr lang="en-US" altLang="ko-KR" sz="2800" b="1" dirty="0">
                <a:latin typeface="+mn-ea"/>
              </a:rPr>
              <a:t>, </a:t>
            </a:r>
            <a:r>
              <a:rPr lang="ko-KR" altLang="en-US" sz="2800" b="1" dirty="0">
                <a:latin typeface="+mn-ea"/>
              </a:rPr>
              <a:t>보존</a:t>
            </a:r>
            <a:r>
              <a:rPr lang="en-US" altLang="ko-KR" sz="2800" b="1" dirty="0">
                <a:latin typeface="+mn-ea"/>
              </a:rPr>
              <a:t>, </a:t>
            </a:r>
            <a:r>
              <a:rPr lang="ko-KR" altLang="en-US" sz="2800" b="1" dirty="0">
                <a:latin typeface="+mn-ea"/>
              </a:rPr>
              <a:t>보호</a:t>
            </a:r>
            <a:r>
              <a:rPr lang="en-US" altLang="ko-KR" sz="2800" b="1" dirty="0">
                <a:latin typeface="+mn-ea"/>
              </a:rPr>
              <a:t>, </a:t>
            </a:r>
            <a:r>
              <a:rPr lang="ko-KR" altLang="en-US" sz="2800" b="1" dirty="0">
                <a:latin typeface="+mn-ea"/>
              </a:rPr>
              <a:t>전시하고</a:t>
            </a:r>
            <a:r>
              <a:rPr lang="en-US" altLang="ko-KR" sz="2800" b="1" dirty="0">
                <a:latin typeface="+mn-ea"/>
              </a:rPr>
              <a:t>,</a:t>
            </a:r>
            <a:r>
              <a:rPr lang="ko-KR" altLang="en-US" sz="2800" b="1" dirty="0">
                <a:latin typeface="+mn-ea"/>
              </a:rPr>
              <a:t>  </a:t>
            </a:r>
            <a:r>
              <a:rPr lang="ko-KR" altLang="en-US" sz="2800" b="1" dirty="0" err="1">
                <a:latin typeface="+mn-ea"/>
              </a:rPr>
              <a:t>조사연구하여</a:t>
            </a:r>
            <a:r>
              <a:rPr lang="ko-KR" altLang="en-US" sz="2800" b="1" dirty="0">
                <a:latin typeface="+mn-ea"/>
              </a:rPr>
              <a:t>  문화</a:t>
            </a:r>
            <a:r>
              <a:rPr lang="en-US" altLang="ko-KR" sz="2800" b="1" dirty="0">
                <a:latin typeface="+mn-ea"/>
              </a:rPr>
              <a:t>, </a:t>
            </a:r>
            <a:r>
              <a:rPr lang="ko-KR" altLang="en-US" sz="2800" b="1" dirty="0">
                <a:latin typeface="+mn-ea"/>
              </a:rPr>
              <a:t>예술 및 학문 발전과 일반 공중의 문화 육성에 이바지하는 시설</a:t>
            </a:r>
            <a:r>
              <a:rPr lang="en-US" altLang="ko-KR" sz="2800" b="1" dirty="0">
                <a:latin typeface="+mn-ea"/>
              </a:rPr>
              <a:t> </a:t>
            </a:r>
            <a:endParaRPr lang="ko-KR" altLang="en-US" sz="2800" b="1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2400" b="1" dirty="0"/>
          </a:p>
        </p:txBody>
      </p:sp>
    </p:spTree>
    <p:extLst>
      <p:ext uri="{BB962C8B-B14F-4D97-AF65-F5344CB8AC3E}">
        <p14:creationId xmlns:p14="http://schemas.microsoft.com/office/powerpoint/2010/main" val="32695745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 descr="직사각형, 사진 액자, 프레임이(가) 표시된 사진&#10;&#10;자동 생성된 설명">
            <a:extLst>
              <a:ext uri="{FF2B5EF4-FFF2-40B4-BE49-F238E27FC236}">
                <a16:creationId xmlns:a16="http://schemas.microsoft.com/office/drawing/2014/main" id="{92DA1083-F736-13F3-5F8D-E4A383AF40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8"/>
            <a:ext cx="17556163" cy="9875342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1394D71B-C3E8-0CD8-202C-68AF9BB2537D}"/>
              </a:ext>
            </a:extLst>
          </p:cNvPr>
          <p:cNvSpPr/>
          <p:nvPr/>
        </p:nvSpPr>
        <p:spPr>
          <a:xfrm>
            <a:off x="555441" y="1377388"/>
            <a:ext cx="11986949" cy="45719"/>
          </a:xfrm>
          <a:prstGeom prst="rect">
            <a:avLst/>
          </a:prstGeom>
          <a:solidFill>
            <a:srgbClr val="D8C4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C26D3C7-D4BC-FB4D-2EC5-A719290DA74E}"/>
              </a:ext>
            </a:extLst>
          </p:cNvPr>
          <p:cNvSpPr txBox="1"/>
          <p:nvPr/>
        </p:nvSpPr>
        <p:spPr>
          <a:xfrm>
            <a:off x="555441" y="707606"/>
            <a:ext cx="125614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박물관 정의</a:t>
            </a:r>
            <a:r>
              <a:rPr lang="en-US" altLang="ko-KR" sz="3200" b="1" dirty="0" smtClean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(</a:t>
            </a:r>
            <a:r>
              <a:rPr lang="en-US" altLang="ko-KR" sz="3200" b="1" dirty="0" smtClean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ICOM, 2022 </a:t>
            </a:r>
            <a:r>
              <a:rPr lang="ko-KR" altLang="en-US" sz="3200" b="1" dirty="0" smtClean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프라하</a:t>
            </a:r>
            <a:r>
              <a:rPr lang="en-US" altLang="ko-KR" sz="3200" b="1" dirty="0" smtClean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)</a:t>
            </a:r>
            <a:endParaRPr lang="ko-KR" altLang="en-US" sz="3200" b="1" dirty="0"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783776" y="2325735"/>
            <a:ext cx="13834097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200000"/>
              </a:lnSpc>
            </a:pPr>
            <a:r>
              <a:rPr lang="en-US" altLang="ko-KR" sz="2800" dirty="0"/>
              <a:t>“</a:t>
            </a:r>
            <a:r>
              <a:rPr lang="ko-KR" altLang="en-US" sz="2800" dirty="0"/>
              <a:t>박물관은 </a:t>
            </a:r>
            <a:r>
              <a:rPr lang="ko-KR" altLang="en-US" sz="2800" dirty="0" err="1"/>
              <a:t>유무형</a:t>
            </a:r>
            <a:r>
              <a:rPr lang="ko-KR" altLang="en-US" sz="2800" dirty="0"/>
              <a:t> 유산을 연구</a:t>
            </a:r>
            <a:r>
              <a:rPr lang="en-US" altLang="ko-KR" sz="2800" dirty="0"/>
              <a:t>, </a:t>
            </a:r>
            <a:r>
              <a:rPr lang="ko-KR" altLang="en-US" sz="2800" dirty="0"/>
              <a:t>수집</a:t>
            </a:r>
            <a:r>
              <a:rPr lang="en-US" altLang="ko-KR" sz="2800" dirty="0"/>
              <a:t>, </a:t>
            </a:r>
            <a:r>
              <a:rPr lang="ko-KR" altLang="en-US" sz="2800" dirty="0"/>
              <a:t>보존</a:t>
            </a:r>
            <a:r>
              <a:rPr lang="en-US" altLang="ko-KR" sz="2800" dirty="0"/>
              <a:t>, </a:t>
            </a:r>
            <a:r>
              <a:rPr lang="ko-KR" altLang="en-US" sz="2800" dirty="0"/>
              <a:t>전시 및 전달하여 사회에 봉사하는 영구적인 비영리 기관이다</a:t>
            </a:r>
            <a:r>
              <a:rPr lang="en-US" altLang="ko-KR" sz="2800" dirty="0"/>
              <a:t>. </a:t>
            </a:r>
            <a:r>
              <a:rPr lang="ko-KR" altLang="en-US" sz="2800" dirty="0"/>
              <a:t>대중에게 개방되어 </a:t>
            </a:r>
            <a:r>
              <a:rPr lang="ko-KR" altLang="en-US" sz="2800" b="1" u="sng" dirty="0"/>
              <a:t>접근하기 쉽고 포용적이며 다양성과 지속가능성을 촉진</a:t>
            </a:r>
            <a:r>
              <a:rPr lang="ko-KR" altLang="en-US" sz="2800" dirty="0"/>
              <a:t>한다</a:t>
            </a:r>
            <a:r>
              <a:rPr lang="en-US" altLang="ko-KR" sz="2800" dirty="0"/>
              <a:t>. </a:t>
            </a:r>
            <a:r>
              <a:rPr lang="ko-KR" altLang="en-US" sz="2800" dirty="0"/>
              <a:t>박물관은 전문적이고 윤리적이며 </a:t>
            </a:r>
            <a:r>
              <a:rPr lang="ko-KR" altLang="en-US" sz="2800" b="1" u="sng" dirty="0"/>
              <a:t>지역 사회의 참여</a:t>
            </a:r>
            <a:r>
              <a:rPr lang="ko-KR" altLang="en-US" sz="2800" dirty="0"/>
              <a:t>로 운영되고 교육</a:t>
            </a:r>
            <a:r>
              <a:rPr lang="en-US" altLang="ko-KR" sz="2800" dirty="0"/>
              <a:t>, </a:t>
            </a:r>
            <a:r>
              <a:rPr lang="ko-KR" altLang="en-US" sz="2800" dirty="0"/>
              <a:t>향유 및 지식 확장을 위해 </a:t>
            </a:r>
            <a:r>
              <a:rPr lang="ko-KR" altLang="en-US" sz="2800" b="1" u="sng" dirty="0"/>
              <a:t>다양한 관객 경험을 제공</a:t>
            </a:r>
            <a:r>
              <a:rPr lang="ko-KR" altLang="en-US" sz="2800" dirty="0"/>
              <a:t>한다</a:t>
            </a:r>
            <a:r>
              <a:rPr lang="en-US" altLang="ko-KR" sz="2800" dirty="0"/>
              <a:t>”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972617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애슈몰리안박물관 1787-1854.jpg"/>
          <p:cNvPicPr>
            <a:picLocks noChangeAspect="1"/>
          </p:cNvPicPr>
          <p:nvPr/>
        </p:nvPicPr>
        <p:blipFill>
          <a:blip r:embed="rId2" cstate="print"/>
          <a:srcRect l="23750" t="16575"/>
          <a:stretch>
            <a:fillRect/>
          </a:stretch>
        </p:blipFill>
        <p:spPr>
          <a:xfrm>
            <a:off x="-1" y="0"/>
            <a:ext cx="17556164" cy="989242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-1" y="0"/>
            <a:ext cx="16196153" cy="72450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3200" b="1" dirty="0">
                <a:solidFill>
                  <a:srgbClr val="00AAE6"/>
                </a:solidFill>
              </a:rPr>
              <a:t>  </a:t>
            </a:r>
            <a:r>
              <a:rPr lang="en-US" altLang="ko-KR" sz="3200" b="1" dirty="0" err="1">
                <a:solidFill>
                  <a:srgbClr val="00AAE6"/>
                </a:solidFill>
              </a:rPr>
              <a:t>Ashmolean</a:t>
            </a:r>
            <a:r>
              <a:rPr lang="en-US" altLang="ko-KR" sz="3200" b="1" dirty="0">
                <a:solidFill>
                  <a:srgbClr val="00AAE6"/>
                </a:solidFill>
              </a:rPr>
              <a:t> Museum</a:t>
            </a:r>
          </a:p>
          <a:p>
            <a:pPr>
              <a:lnSpc>
                <a:spcPct val="120000"/>
              </a:lnSpc>
            </a:pPr>
            <a:r>
              <a:rPr lang="en-US" altLang="ko-KR" sz="2400" dirty="0"/>
              <a:t>  </a:t>
            </a:r>
          </a:p>
          <a:p>
            <a:pPr>
              <a:lnSpc>
                <a:spcPct val="120000"/>
              </a:lnSpc>
            </a:pPr>
            <a:r>
              <a:rPr lang="en-US" altLang="ko-KR" sz="2400" b="1" dirty="0"/>
              <a:t>Elias Ashmolean(1617~1692):</a:t>
            </a:r>
            <a:r>
              <a:rPr lang="ko-KR" altLang="en-US" sz="2400" b="1" dirty="0"/>
              <a:t> </a:t>
            </a:r>
            <a:r>
              <a:rPr lang="en-US" altLang="ko-KR" sz="2400" b="1" dirty="0"/>
              <a:t>Oxford</a:t>
            </a:r>
            <a:r>
              <a:rPr lang="ko-KR" altLang="en-US" sz="2400" b="1" dirty="0"/>
              <a:t>대학 기증</a:t>
            </a:r>
            <a:r>
              <a:rPr lang="en-US" altLang="ko-KR" sz="2400" b="1" dirty="0"/>
              <a:t>(1677</a:t>
            </a:r>
            <a:r>
              <a:rPr lang="ko-KR" altLang="en-US" sz="2400" b="1" dirty="0"/>
              <a:t>년</a:t>
            </a:r>
            <a:r>
              <a:rPr lang="en-US" altLang="ko-KR" sz="2400" b="1" dirty="0"/>
              <a:t>)</a:t>
            </a:r>
          </a:p>
          <a:p>
            <a:pPr>
              <a:lnSpc>
                <a:spcPct val="120000"/>
              </a:lnSpc>
            </a:pPr>
            <a:r>
              <a:rPr lang="en-US" altLang="ko-KR" sz="2400" b="1" dirty="0"/>
              <a:t>  1683</a:t>
            </a:r>
            <a:r>
              <a:rPr lang="ko-KR" altLang="en-US" sz="2400" b="1" dirty="0"/>
              <a:t>년 최초의 근대 박물관 출발 </a:t>
            </a:r>
          </a:p>
          <a:p>
            <a:pPr>
              <a:lnSpc>
                <a:spcPct val="120000"/>
              </a:lnSpc>
            </a:pPr>
            <a:endParaRPr lang="en-US" altLang="ko-KR" sz="2400" b="1" dirty="0"/>
          </a:p>
          <a:p>
            <a:pPr>
              <a:lnSpc>
                <a:spcPct val="120000"/>
              </a:lnSpc>
            </a:pPr>
            <a:endParaRPr lang="en-US" altLang="ko-KR" sz="2400" b="1" dirty="0"/>
          </a:p>
          <a:p>
            <a:pPr>
              <a:lnSpc>
                <a:spcPct val="120000"/>
              </a:lnSpc>
            </a:pPr>
            <a:endParaRPr lang="en-US" altLang="ko-KR" sz="2400" b="1" dirty="0"/>
          </a:p>
          <a:p>
            <a:pPr>
              <a:lnSpc>
                <a:spcPct val="120000"/>
              </a:lnSpc>
            </a:pPr>
            <a:endParaRPr lang="en-US" altLang="ko-KR" sz="2400" b="1" dirty="0"/>
          </a:p>
          <a:p>
            <a:pPr>
              <a:lnSpc>
                <a:spcPct val="120000"/>
              </a:lnSpc>
            </a:pPr>
            <a:endParaRPr lang="en-US" altLang="ko-KR" sz="2400" b="1" dirty="0"/>
          </a:p>
          <a:p>
            <a:pPr>
              <a:lnSpc>
                <a:spcPct val="120000"/>
              </a:lnSpc>
            </a:pPr>
            <a:endParaRPr lang="en-US" altLang="ko-KR" sz="2400" b="1" dirty="0"/>
          </a:p>
          <a:p>
            <a:pPr>
              <a:lnSpc>
                <a:spcPct val="120000"/>
              </a:lnSpc>
            </a:pPr>
            <a:endParaRPr lang="en-US" altLang="ko-KR" sz="2400" b="1" dirty="0"/>
          </a:p>
          <a:p>
            <a:pPr>
              <a:lnSpc>
                <a:spcPct val="120000"/>
              </a:lnSpc>
            </a:pPr>
            <a:endParaRPr lang="en-US" altLang="ko-KR" sz="2400" b="1" dirty="0"/>
          </a:p>
          <a:p>
            <a:pPr>
              <a:lnSpc>
                <a:spcPct val="120000"/>
              </a:lnSpc>
            </a:pPr>
            <a:endParaRPr lang="en-US" altLang="ko-KR" sz="2400" b="1" dirty="0"/>
          </a:p>
          <a:p>
            <a:pPr>
              <a:lnSpc>
                <a:spcPct val="120000"/>
              </a:lnSpc>
            </a:pPr>
            <a:endParaRPr lang="en-US" altLang="ko-KR" sz="2400" b="1" dirty="0"/>
          </a:p>
          <a:p>
            <a:pPr>
              <a:lnSpc>
                <a:spcPct val="120000"/>
              </a:lnSpc>
            </a:pPr>
            <a:r>
              <a:rPr lang="en-US" altLang="ko-KR" sz="2400" b="1" dirty="0"/>
              <a:t>  </a:t>
            </a:r>
            <a:endParaRPr lang="en-US" altLang="ko-KR" sz="3200" b="1" dirty="0">
              <a:solidFill>
                <a:srgbClr val="00AAE6"/>
              </a:solidFill>
            </a:endParaRPr>
          </a:p>
          <a:p>
            <a:pPr>
              <a:lnSpc>
                <a:spcPct val="110000"/>
              </a:lnSpc>
            </a:pPr>
            <a:endParaRPr lang="en-US" altLang="ko-KR" sz="24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94383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 descr="직사각형, 사진 액자, 프레임이(가) 표시된 사진&#10;&#10;자동 생성된 설명">
            <a:extLst>
              <a:ext uri="{FF2B5EF4-FFF2-40B4-BE49-F238E27FC236}">
                <a16:creationId xmlns:a16="http://schemas.microsoft.com/office/drawing/2014/main" id="{92DA1083-F736-13F3-5F8D-E4A383AF40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163" cy="9875342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1394D71B-C3E8-0CD8-202C-68AF9BB2537D}"/>
              </a:ext>
            </a:extLst>
          </p:cNvPr>
          <p:cNvSpPr/>
          <p:nvPr/>
        </p:nvSpPr>
        <p:spPr>
          <a:xfrm>
            <a:off x="555441" y="1377388"/>
            <a:ext cx="11986949" cy="45719"/>
          </a:xfrm>
          <a:prstGeom prst="rect">
            <a:avLst/>
          </a:prstGeom>
          <a:solidFill>
            <a:srgbClr val="D8C4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C26D3C7-D4BC-FB4D-2EC5-A719290DA74E}"/>
              </a:ext>
            </a:extLst>
          </p:cNvPr>
          <p:cNvSpPr txBox="1"/>
          <p:nvPr/>
        </p:nvSpPr>
        <p:spPr>
          <a:xfrm>
            <a:off x="555441" y="707606"/>
            <a:ext cx="125614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 smtClean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제실박물관</a:t>
            </a:r>
            <a:r>
              <a:rPr lang="ko-KR" altLang="en-US" sz="3200" b="1" dirty="0" smtClean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 </a:t>
            </a:r>
            <a:r>
              <a:rPr lang="en-US" altLang="ko-KR" sz="3200" b="1" dirty="0" smtClean="0">
                <a:latin typeface="세종학당 본문체" panose="020B0503000000000000" pitchFamily="50" charset="-127"/>
                <a:ea typeface="세종학당 본문체" panose="020B0503000000000000" pitchFamily="50" charset="-127"/>
              </a:rPr>
              <a:t>(1909-1910)</a:t>
            </a:r>
            <a:endParaRPr lang="ko-KR" altLang="en-US" sz="3200" b="1" dirty="0">
              <a:latin typeface="세종학당 본문체" panose="020B0503000000000000" pitchFamily="50" charset="-127"/>
              <a:ea typeface="세종학당 본문체" panose="020B0503000000000000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1585238"/>
            <a:ext cx="10729192" cy="44873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/>
              <a:t>             - </a:t>
            </a:r>
            <a:r>
              <a:rPr lang="ko-KR" altLang="en-US" sz="2400" b="1" dirty="0"/>
              <a:t>대한제국 황실이 세운 우리나라 최초의 박물관</a:t>
            </a:r>
            <a:endParaRPr lang="en-US" altLang="ko-KR" sz="2400" b="1" dirty="0"/>
          </a:p>
          <a:p>
            <a:pPr>
              <a:lnSpc>
                <a:spcPct val="150000"/>
              </a:lnSpc>
            </a:pPr>
            <a:r>
              <a:rPr lang="en-US" altLang="ko-KR" sz="2400" b="1" dirty="0"/>
              <a:t>             - 1907</a:t>
            </a:r>
            <a:r>
              <a:rPr lang="ko-KR" altLang="en-US" sz="2400" b="1" dirty="0"/>
              <a:t>년 </a:t>
            </a:r>
            <a:r>
              <a:rPr lang="en-US" altLang="ko-KR" sz="2400" b="1" dirty="0"/>
              <a:t>‘</a:t>
            </a:r>
            <a:r>
              <a:rPr lang="ko-KR" altLang="en-US" sz="2400" b="1" dirty="0"/>
              <a:t>문화재를 함께 즐기기 위한</a:t>
            </a:r>
            <a:r>
              <a:rPr lang="en-US" altLang="ko-KR" sz="2400" b="1" dirty="0"/>
              <a:t>’ ‘</a:t>
            </a:r>
            <a:r>
              <a:rPr lang="ko-KR" altLang="en-US" sz="2400" b="1" dirty="0"/>
              <a:t>국민계몽을 위한</a:t>
            </a:r>
            <a:r>
              <a:rPr lang="en-US" altLang="ko-KR" sz="2400" b="1" dirty="0"/>
              <a:t>＇</a:t>
            </a:r>
            <a:r>
              <a:rPr lang="ko-KR" altLang="en-US" sz="2400" b="1" dirty="0"/>
              <a:t>차원에서 발의</a:t>
            </a:r>
            <a:endParaRPr lang="en-US" altLang="ko-KR" sz="2400" b="1" dirty="0"/>
          </a:p>
          <a:p>
            <a:pPr fontAlgn="base">
              <a:lnSpc>
                <a:spcPct val="150000"/>
              </a:lnSpc>
            </a:pPr>
            <a:r>
              <a:rPr lang="en-US" altLang="ko-KR" sz="2400" b="1" dirty="0"/>
              <a:t>             - 1909</a:t>
            </a:r>
            <a:r>
              <a:rPr lang="ko-KR" altLang="en-US" sz="2400" b="1" dirty="0"/>
              <a:t>년 </a:t>
            </a:r>
            <a:r>
              <a:rPr lang="en-US" altLang="ko-KR" sz="2400" b="1" dirty="0"/>
              <a:t>11</a:t>
            </a:r>
            <a:r>
              <a:rPr lang="ko-KR" altLang="en-US" sz="2400" b="1" dirty="0"/>
              <a:t>월 창경궁 안에 동물원</a:t>
            </a:r>
            <a:r>
              <a:rPr lang="en-US" altLang="ko-KR" sz="2400" b="1" dirty="0"/>
              <a:t>, </a:t>
            </a:r>
            <a:r>
              <a:rPr lang="ko-KR" altLang="en-US" sz="2400" b="1" dirty="0"/>
              <a:t>식물원과 함께 설립되고 일반에 개방</a:t>
            </a:r>
            <a:r>
              <a:rPr lang="en-US" altLang="ko-KR" sz="2400" b="1" dirty="0"/>
              <a:t>.</a:t>
            </a:r>
            <a:r>
              <a:rPr lang="ko-KR" altLang="en-US" sz="2400" b="1" dirty="0"/>
              <a:t> </a:t>
            </a:r>
            <a:endParaRPr lang="en-US" altLang="ko-KR" sz="2400" b="1" dirty="0"/>
          </a:p>
          <a:p>
            <a:pPr fontAlgn="base">
              <a:lnSpc>
                <a:spcPct val="150000"/>
              </a:lnSpc>
            </a:pPr>
            <a:r>
              <a:rPr lang="en-US" altLang="ko-KR" sz="2400" b="1" dirty="0"/>
              <a:t>             - </a:t>
            </a:r>
            <a:r>
              <a:rPr lang="ko-KR" altLang="en-US" sz="2400" b="1" dirty="0"/>
              <a:t>개관 일년 전인 </a:t>
            </a:r>
            <a:r>
              <a:rPr lang="en-US" altLang="ko-KR" sz="2400" b="1" dirty="0"/>
              <a:t>‘1908</a:t>
            </a:r>
            <a:r>
              <a:rPr lang="ko-KR" altLang="en-US" sz="2400" b="1" dirty="0"/>
              <a:t>년</a:t>
            </a:r>
            <a:r>
              <a:rPr lang="en-US" altLang="ko-KR" sz="2400" b="1" dirty="0"/>
              <a:t>’</a:t>
            </a:r>
            <a:r>
              <a:rPr lang="ko-KR" altLang="en-US" sz="2400" b="1" dirty="0"/>
              <a:t>부터 도자기</a:t>
            </a:r>
            <a:r>
              <a:rPr lang="en-US" altLang="ko-KR" sz="2400" b="1" dirty="0"/>
              <a:t>, </a:t>
            </a:r>
            <a:r>
              <a:rPr lang="ko-KR" altLang="en-US" sz="2400" b="1" dirty="0"/>
              <a:t>불교조각 등 미술품 구입</a:t>
            </a:r>
          </a:p>
          <a:p>
            <a:pPr>
              <a:lnSpc>
                <a:spcPct val="150000"/>
              </a:lnSpc>
            </a:pPr>
            <a:endParaRPr lang="en-US" altLang="ko-KR" sz="2400" dirty="0"/>
          </a:p>
          <a:p>
            <a:pPr>
              <a:lnSpc>
                <a:spcPct val="110000"/>
              </a:lnSpc>
            </a:pPr>
            <a:endParaRPr lang="en-US" altLang="ko-KR" sz="2400" dirty="0"/>
          </a:p>
          <a:p>
            <a:pPr>
              <a:lnSpc>
                <a:spcPct val="110000"/>
              </a:lnSpc>
            </a:pPr>
            <a:endParaRPr lang="en-US" altLang="ko-KR" sz="2400" dirty="0"/>
          </a:p>
          <a:p>
            <a:pPr>
              <a:lnSpc>
                <a:spcPct val="110000"/>
              </a:lnSpc>
            </a:pPr>
            <a:endParaRPr lang="en-US" altLang="ko-KR" sz="2400" dirty="0"/>
          </a:p>
          <a:p>
            <a:pPr>
              <a:lnSpc>
                <a:spcPct val="110000"/>
              </a:lnSpc>
            </a:pPr>
            <a:endParaRPr lang="en-US" altLang="ko-KR" sz="24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07" t="9445" r="9524" b="13774"/>
          <a:stretch/>
        </p:blipFill>
        <p:spPr>
          <a:xfrm>
            <a:off x="1065325" y="4299305"/>
            <a:ext cx="7297901" cy="424534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8551" y="4251503"/>
            <a:ext cx="2821903" cy="422255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065325" y="8773511"/>
            <a:ext cx="3888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창경궁 안의 </a:t>
            </a:r>
            <a:r>
              <a:rPr lang="ko-KR" altLang="en-US" dirty="0" err="1"/>
              <a:t>제실박물관</a:t>
            </a:r>
            <a:r>
              <a:rPr lang="ko-KR" altLang="en-US" dirty="0"/>
              <a:t> 전경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300004" y="8716350"/>
            <a:ext cx="26284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순종</a:t>
            </a:r>
            <a:r>
              <a:rPr lang="en-US" altLang="ko-KR" dirty="0"/>
              <a:t>(</a:t>
            </a:r>
            <a:r>
              <a:rPr lang="ko-KR" altLang="en-US" dirty="0"/>
              <a:t>재위 </a:t>
            </a:r>
            <a:r>
              <a:rPr lang="en-US" altLang="ko-KR" dirty="0"/>
              <a:t>1907-1910)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88290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 descr="직사각형, 사진 액자, 프레임이(가) 표시된 사진&#10;&#10;자동 생성된 설명">
            <a:extLst>
              <a:ext uri="{FF2B5EF4-FFF2-40B4-BE49-F238E27FC236}">
                <a16:creationId xmlns:a16="http://schemas.microsoft.com/office/drawing/2014/main" id="{92DA1083-F736-13F3-5F8D-E4A383AF40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8"/>
            <a:ext cx="17556163" cy="987534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6" r="6878"/>
          <a:stretch/>
        </p:blipFill>
        <p:spPr>
          <a:xfrm>
            <a:off x="920303" y="1522807"/>
            <a:ext cx="2649615" cy="639280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" t="695" r="10226" b="-695"/>
          <a:stretch/>
        </p:blipFill>
        <p:spPr>
          <a:xfrm>
            <a:off x="4926343" y="689548"/>
            <a:ext cx="8534940" cy="424837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9" t="5812" r="-819" b="2024"/>
          <a:stretch/>
        </p:blipFill>
        <p:spPr>
          <a:xfrm>
            <a:off x="9064135" y="5176049"/>
            <a:ext cx="4397148" cy="425405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7" r="67609" b="3961"/>
          <a:stretch/>
        </p:blipFill>
        <p:spPr>
          <a:xfrm>
            <a:off x="4926342" y="5176049"/>
            <a:ext cx="2451487" cy="4254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8373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 descr="직사각형, 사진 액자, 프레임이(가) 표시된 사진&#10;&#10;자동 생성된 설명">
            <a:extLst>
              <a:ext uri="{FF2B5EF4-FFF2-40B4-BE49-F238E27FC236}">
                <a16:creationId xmlns:a16="http://schemas.microsoft.com/office/drawing/2014/main" id="{92DA1083-F736-13F3-5F8D-E4A383AF40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48762"/>
            <a:ext cx="17556163" cy="9875342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951978" y="901874"/>
            <a:ext cx="10659649" cy="133882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en-US" altLang="ko-KR" dirty="0"/>
              <a:t>  -</a:t>
            </a:r>
            <a:r>
              <a:rPr lang="ko-KR" altLang="en-US" dirty="0"/>
              <a:t> </a:t>
            </a:r>
            <a:r>
              <a:rPr lang="en-US" altLang="ko-KR" b="1" dirty="0"/>
              <a:t>‘</a:t>
            </a:r>
            <a:r>
              <a:rPr lang="ko-KR" altLang="en-US" b="1" dirty="0" err="1"/>
              <a:t>제실박물관</a:t>
            </a:r>
            <a:r>
              <a:rPr lang="en-US" altLang="ko-KR" b="1" dirty="0"/>
              <a:t>’</a:t>
            </a:r>
            <a:r>
              <a:rPr lang="ko-KR" altLang="en-US" b="1" dirty="0"/>
              <a:t>은 식민 지배가 시작된 </a:t>
            </a:r>
            <a:r>
              <a:rPr lang="en-US" altLang="ko-KR" b="1" dirty="0"/>
              <a:t>1910</a:t>
            </a:r>
            <a:r>
              <a:rPr lang="ko-KR" altLang="en-US" b="1" dirty="0"/>
              <a:t>년 </a:t>
            </a:r>
            <a:r>
              <a:rPr lang="en-US" altLang="ko-KR" b="1" dirty="0"/>
              <a:t>‘</a:t>
            </a:r>
            <a:r>
              <a:rPr lang="ko-KR" altLang="en-US" b="1" dirty="0" err="1"/>
              <a:t>이왕가박물관</a:t>
            </a:r>
            <a:r>
              <a:rPr lang="en-US" altLang="ko-KR" b="1" dirty="0"/>
              <a:t>’</a:t>
            </a:r>
            <a:r>
              <a:rPr lang="ko-KR" altLang="en-US" b="1" dirty="0"/>
              <a:t>으로 개편</a:t>
            </a:r>
            <a:r>
              <a:rPr lang="en-US" altLang="ko-KR" b="1" dirty="0"/>
              <a:t>, </a:t>
            </a:r>
          </a:p>
          <a:p>
            <a:pPr fontAlgn="base">
              <a:lnSpc>
                <a:spcPct val="150000"/>
              </a:lnSpc>
            </a:pPr>
            <a:r>
              <a:rPr lang="en-US" altLang="ko-KR" b="1" dirty="0"/>
              <a:t>     1938</a:t>
            </a:r>
            <a:r>
              <a:rPr lang="ko-KR" altLang="en-US" b="1" dirty="0"/>
              <a:t>년 </a:t>
            </a:r>
            <a:r>
              <a:rPr lang="en-US" altLang="ko-KR" b="1" dirty="0"/>
              <a:t>‘</a:t>
            </a:r>
            <a:r>
              <a:rPr lang="ko-KR" altLang="en-US" b="1" dirty="0" err="1"/>
              <a:t>이왕가미술관</a:t>
            </a:r>
            <a:r>
              <a:rPr lang="en-US" altLang="ko-KR" b="1" dirty="0"/>
              <a:t>’, 1946</a:t>
            </a:r>
            <a:r>
              <a:rPr lang="ko-KR" altLang="en-US" b="1" dirty="0"/>
              <a:t>년 </a:t>
            </a:r>
            <a:r>
              <a:rPr lang="en-US" altLang="ko-KR" b="1" dirty="0"/>
              <a:t>‘</a:t>
            </a:r>
            <a:r>
              <a:rPr lang="ko-KR" altLang="en-US" b="1" dirty="0"/>
              <a:t>덕수궁미술관</a:t>
            </a:r>
            <a:r>
              <a:rPr lang="en-US" altLang="ko-KR" b="1" dirty="0"/>
              <a:t>’</a:t>
            </a:r>
            <a:r>
              <a:rPr lang="ko-KR" altLang="en-US" b="1" dirty="0"/>
              <a:t>으로 개편</a:t>
            </a:r>
            <a:endParaRPr lang="en-US" altLang="ko-KR" b="1" dirty="0"/>
          </a:p>
          <a:p>
            <a:pPr fontAlgn="base">
              <a:lnSpc>
                <a:spcPct val="150000"/>
              </a:lnSpc>
            </a:pPr>
            <a:r>
              <a:rPr lang="en-US" altLang="ko-KR" b="1" dirty="0"/>
              <a:t>     1969</a:t>
            </a:r>
            <a:r>
              <a:rPr lang="ko-KR" altLang="en-US" b="1" dirty="0"/>
              <a:t>년 </a:t>
            </a:r>
            <a:r>
              <a:rPr lang="en-US" altLang="ko-KR" b="1" dirty="0"/>
              <a:t>‘</a:t>
            </a:r>
            <a:r>
              <a:rPr lang="ko-KR" altLang="en-US" b="1" dirty="0"/>
              <a:t>국립박물관</a:t>
            </a:r>
            <a:r>
              <a:rPr lang="en-US" altLang="ko-KR" b="1" dirty="0"/>
              <a:t>’</a:t>
            </a:r>
            <a:r>
              <a:rPr lang="ko-KR" altLang="en-US" b="1" dirty="0"/>
              <a:t>에 흡수 통합</a:t>
            </a:r>
            <a:endParaRPr lang="en-US" altLang="ko-KR" b="1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69" r="9494"/>
          <a:stretch/>
        </p:blipFill>
        <p:spPr>
          <a:xfrm>
            <a:off x="951977" y="2663045"/>
            <a:ext cx="4847573" cy="3227098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62" t="22500" r="6753" b="25001"/>
          <a:stretch/>
        </p:blipFill>
        <p:spPr>
          <a:xfrm>
            <a:off x="951978" y="6140151"/>
            <a:ext cx="8601870" cy="2664296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63" t="8911" b="10889"/>
          <a:stretch/>
        </p:blipFill>
        <p:spPr>
          <a:xfrm>
            <a:off x="10505826" y="6140151"/>
            <a:ext cx="3975354" cy="2664296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050538" y="5118018"/>
            <a:ext cx="54550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1911</a:t>
            </a:r>
            <a:r>
              <a:rPr lang="ko-KR" altLang="en-US" sz="1600" dirty="0"/>
              <a:t>년 </a:t>
            </a:r>
            <a:endParaRPr lang="en-US" altLang="ko-KR" sz="1600" dirty="0"/>
          </a:p>
          <a:p>
            <a:r>
              <a:rPr lang="ko-KR" altLang="en-US" sz="1600" dirty="0"/>
              <a:t>창경궁 안에 </a:t>
            </a:r>
            <a:r>
              <a:rPr lang="ko-KR" altLang="en-US" sz="1600" dirty="0" smtClean="0"/>
              <a:t>준공된 이왕가박물관</a:t>
            </a:r>
            <a:endParaRPr lang="en-US" altLang="ko-KR" sz="1600" dirty="0"/>
          </a:p>
          <a:p>
            <a:endParaRPr lang="ko-KR" altLang="en-US" sz="1600" b="1" dirty="0"/>
          </a:p>
        </p:txBody>
      </p:sp>
      <p:sp>
        <p:nvSpPr>
          <p:cNvPr id="2" name="직사각형 1"/>
          <p:cNvSpPr/>
          <p:nvPr/>
        </p:nvSpPr>
        <p:spPr>
          <a:xfrm>
            <a:off x="951978" y="8970686"/>
            <a:ext cx="23150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덕수궁 이왕가미술관</a:t>
            </a:r>
          </a:p>
        </p:txBody>
      </p:sp>
    </p:spTree>
    <p:extLst>
      <p:ext uri="{BB962C8B-B14F-4D97-AF65-F5344CB8AC3E}">
        <p14:creationId xmlns:p14="http://schemas.microsoft.com/office/powerpoint/2010/main" val="23029937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371</TotalTime>
  <Words>974</Words>
  <Application>Microsoft Office PowerPoint</Application>
  <PresentationFormat>사용자 지정</PresentationFormat>
  <Paragraphs>295</Paragraphs>
  <Slides>38</Slides>
  <Notes>36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38</vt:i4>
      </vt:variant>
    </vt:vector>
  </HeadingPairs>
  <TitlesOfParts>
    <vt:vector size="48" baseType="lpstr">
      <vt:lpstr>G마켓 산스 Bold</vt:lpstr>
      <vt:lpstr>G마켓 산스 Medium</vt:lpstr>
      <vt:lpstr>HY견명조</vt:lpstr>
      <vt:lpstr>굴림</vt:lpstr>
      <vt:lpstr>세종학당 본문체</vt:lpstr>
      <vt:lpstr>Arial</vt:lpstr>
      <vt:lpstr>Calibri</vt:lpstr>
      <vt:lpstr>Wingdings</vt:lpstr>
      <vt:lpstr>맑은 고딕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mangoboard.net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세종학당재단 PPT 샘플2</dc:title>
  <dc:subject>Presentation</dc:subject>
  <dc:creator>mangoboard.net_34239221</dc:creator>
  <cp:lastModifiedBy>user</cp:lastModifiedBy>
  <cp:revision>29</cp:revision>
  <dcterms:created xsi:type="dcterms:W3CDTF">2024-01-18T05:20:31Z</dcterms:created>
  <dcterms:modified xsi:type="dcterms:W3CDTF">2024-01-25T10:46:35Z</dcterms:modified>
</cp:coreProperties>
</file>